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media/image44.jpg" ContentType="image/jpg"/>
  <Override PartName="/ppt/media/image46.jpg" ContentType="image/jpg"/>
  <Override PartName="/ppt/media/image49.jpg" ContentType="image/jpg"/>
  <Override PartName="/ppt/media/image52.jpg" ContentType="image/jpg"/>
  <Override PartName="/ppt/media/image68.jpg" ContentType="image/jpg"/>
  <Override PartName="/ppt/media/image70.jpg" ContentType="image/jpg"/>
  <Override PartName="/ppt/media/image109.jpg" ContentType="image/jpg"/>
  <Override PartName="/ppt/media/image113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134.jpg" ContentType="image/jpg"/>
  <Override PartName="/ppt/media/image135.jpg" ContentType="image/jpg"/>
  <Override PartName="/ppt/media/image136.jpg" ContentType="image/jpg"/>
  <Override PartName="/ppt/media/image137.jpg" ContentType="image/jpg"/>
  <Override PartName="/ppt/media/image138.jpg" ContentType="image/jp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</p:sldMasterIdLst>
  <p:notesMasterIdLst>
    <p:notesMasterId r:id="rId74"/>
  </p:notesMasterIdLst>
  <p:sldIdLst>
    <p:sldId id="1152" r:id="rId3"/>
    <p:sldId id="291" r:id="rId4"/>
    <p:sldId id="292" r:id="rId5"/>
    <p:sldId id="268" r:id="rId6"/>
    <p:sldId id="266" r:id="rId7"/>
    <p:sldId id="306" r:id="rId8"/>
    <p:sldId id="1172" r:id="rId9"/>
    <p:sldId id="308" r:id="rId10"/>
    <p:sldId id="262" r:id="rId11"/>
    <p:sldId id="263" r:id="rId12"/>
    <p:sldId id="1262" r:id="rId13"/>
    <p:sldId id="1242" r:id="rId14"/>
    <p:sldId id="1213" r:id="rId15"/>
    <p:sldId id="267" r:id="rId16"/>
    <p:sldId id="273" r:id="rId17"/>
    <p:sldId id="1265" r:id="rId18"/>
    <p:sldId id="1240" r:id="rId19"/>
    <p:sldId id="1266" r:id="rId20"/>
    <p:sldId id="275" r:id="rId21"/>
    <p:sldId id="1305" r:id="rId22"/>
    <p:sldId id="257" r:id="rId23"/>
    <p:sldId id="1198" r:id="rId24"/>
    <p:sldId id="1243" r:id="rId25"/>
    <p:sldId id="1253" r:id="rId26"/>
    <p:sldId id="350" r:id="rId27"/>
    <p:sldId id="1257" r:id="rId28"/>
    <p:sldId id="1259" r:id="rId29"/>
    <p:sldId id="353" r:id="rId30"/>
    <p:sldId id="1199" r:id="rId31"/>
    <p:sldId id="1308" r:id="rId32"/>
    <p:sldId id="258" r:id="rId33"/>
    <p:sldId id="259" r:id="rId34"/>
    <p:sldId id="264" r:id="rId35"/>
    <p:sldId id="1239" r:id="rId36"/>
    <p:sldId id="1233" r:id="rId37"/>
    <p:sldId id="1234" r:id="rId38"/>
    <p:sldId id="1235" r:id="rId39"/>
    <p:sldId id="1237" r:id="rId40"/>
    <p:sldId id="1191" r:id="rId41"/>
    <p:sldId id="1194" r:id="rId42"/>
    <p:sldId id="1201" r:id="rId43"/>
    <p:sldId id="1204" r:id="rId44"/>
    <p:sldId id="1202" r:id="rId45"/>
    <p:sldId id="1310" r:id="rId46"/>
    <p:sldId id="1171" r:id="rId47"/>
    <p:sldId id="1166" r:id="rId48"/>
    <p:sldId id="423" r:id="rId49"/>
    <p:sldId id="1184" r:id="rId50"/>
    <p:sldId id="1219" r:id="rId51"/>
    <p:sldId id="1220" r:id="rId52"/>
    <p:sldId id="1250" r:id="rId53"/>
    <p:sldId id="1315" r:id="rId54"/>
    <p:sldId id="1316" r:id="rId55"/>
    <p:sldId id="1307" r:id="rId56"/>
    <p:sldId id="1282" r:id="rId57"/>
    <p:sldId id="1281" r:id="rId58"/>
    <p:sldId id="1284" r:id="rId59"/>
    <p:sldId id="1287" r:id="rId60"/>
    <p:sldId id="1283" r:id="rId61"/>
    <p:sldId id="1286" r:id="rId62"/>
    <p:sldId id="1288" r:id="rId63"/>
    <p:sldId id="1311" r:id="rId64"/>
    <p:sldId id="1314" r:id="rId65"/>
    <p:sldId id="1241" r:id="rId66"/>
    <p:sldId id="341" r:id="rId67"/>
    <p:sldId id="318" r:id="rId68"/>
    <p:sldId id="1273" r:id="rId69"/>
    <p:sldId id="1272" r:id="rId70"/>
    <p:sldId id="277" r:id="rId71"/>
    <p:sldId id="1279" r:id="rId72"/>
    <p:sldId id="1264" r:id="rId73"/>
  </p:sldIdLst>
  <p:sldSz cx="12192000" cy="6858000"/>
  <p:notesSz cx="7104063" cy="1023461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884D"/>
    <a:srgbClr val="5B80CF"/>
    <a:srgbClr val="E28346"/>
    <a:srgbClr val="DBDBDB"/>
    <a:srgbClr val="FFFFFF"/>
    <a:srgbClr val="020200"/>
    <a:srgbClr val="DCD6C6"/>
    <a:srgbClr val="1B874D"/>
    <a:srgbClr val="00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29FC5E-A8D0-405F-9CC3-016AA8246536}" v="10" dt="2025-08-05T21:52:04.262"/>
    <p1510:client id="{CAA1FD53-C377-492A-858C-B65ACE355EFC}" v="2" dt="2025-08-05T22:22:55.670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415" autoAdjust="0"/>
    <p:restoredTop sz="94517" autoAdjust="0"/>
  </p:normalViewPr>
  <p:slideViewPr>
    <p:cSldViewPr snapToGrid="0">
      <p:cViewPr varScale="1">
        <p:scale>
          <a:sx n="72" d="100"/>
          <a:sy n="72" d="100"/>
        </p:scale>
        <p:origin x="58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4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microsoft.com/office/2015/10/relationships/revisionInfo" Target="revisionInfo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t-BR"/>
  <c:roundedCorners val="0"/>
  <c:style val="2"/>
  <c:chart>
    <c:title>
      <c:tx>
        <c:rich>
          <a:bodyPr rot="0"/>
          <a:lstStyle/>
          <a:p>
            <a:pPr>
              <a:defRPr sz="1400" b="1" i="0" u="none" strike="noStrike">
                <a:solidFill>
                  <a:srgbClr val="D9D9D9"/>
                </a:solidFill>
                <a:latin typeface="Calibri"/>
              </a:defRPr>
            </a:pPr>
            <a:r>
              <a:rPr lang="pt-BR" sz="1400" b="1" i="0" u="none" strike="noStrike" dirty="0">
                <a:solidFill>
                  <a:srgbClr val="D9D9D9"/>
                </a:solidFill>
                <a:latin typeface="Calibri"/>
              </a:rPr>
              <a:t>PREÇO</a:t>
            </a:r>
            <a:r>
              <a:rPr lang="pt-BR" sz="1400" b="1" i="0" u="none" strike="noStrike" baseline="0" dirty="0">
                <a:solidFill>
                  <a:srgbClr val="D9D9D9"/>
                </a:solidFill>
                <a:latin typeface="Calibri"/>
              </a:rPr>
              <a:t> DE COMBUSTÍVEIS</a:t>
            </a:r>
            <a:r>
              <a:rPr lang="pt-BR" sz="1400" b="1" i="0" u="none" strike="noStrike" dirty="0">
                <a:solidFill>
                  <a:srgbClr val="D9D9D9"/>
                </a:solidFill>
                <a:latin typeface="Calibri"/>
              </a:rPr>
              <a:t> 2017 / 2019</a:t>
            </a:r>
          </a:p>
        </c:rich>
      </c:tx>
      <c:layout>
        <c:manualLayout>
          <c:xMode val="edge"/>
          <c:yMode val="edge"/>
          <c:x val="0.30188300000000001"/>
          <c:y val="0"/>
          <c:w val="0.396235"/>
          <c:h val="0.24685299999999999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6.3395699999999999E-2"/>
          <c:y val="0.24685299999999999"/>
          <c:w val="0.93160399999999999"/>
          <c:h val="0.61508300000000005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Series1</c:v>
                </c:pt>
              </c:strCache>
            </c:strRef>
          </c:tx>
          <c:spPr>
            <a:ln w="22225" cap="rnd">
              <a:solidFill>
                <a:schemeClr val="accent1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Sheet1!$B$1:$AF$1</c:f>
              <c:strCache>
                <c:ptCount val="3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  <c:pt idx="12">
                  <c:v>ENE</c:v>
                </c:pt>
                <c:pt idx="13">
                  <c:v>FEB</c:v>
                </c:pt>
                <c:pt idx="14">
                  <c:v>MAR</c:v>
                </c:pt>
                <c:pt idx="15">
                  <c:v>ABR</c:v>
                </c:pt>
                <c:pt idx="16">
                  <c:v>MAY</c:v>
                </c:pt>
                <c:pt idx="17">
                  <c:v>JUN</c:v>
                </c:pt>
                <c:pt idx="18">
                  <c:v>JUL</c:v>
                </c:pt>
                <c:pt idx="19">
                  <c:v>AGO</c:v>
                </c:pt>
                <c:pt idx="20">
                  <c:v>SEP</c:v>
                </c:pt>
                <c:pt idx="21">
                  <c:v>OCT</c:v>
                </c:pt>
                <c:pt idx="22">
                  <c:v>NOV</c:v>
                </c:pt>
                <c:pt idx="23">
                  <c:v>DIC</c:v>
                </c:pt>
                <c:pt idx="24">
                  <c:v>ENE</c:v>
                </c:pt>
                <c:pt idx="25">
                  <c:v>FEB</c:v>
                </c:pt>
                <c:pt idx="26">
                  <c:v>MAR</c:v>
                </c:pt>
                <c:pt idx="27">
                  <c:v>ABR</c:v>
                </c:pt>
                <c:pt idx="28">
                  <c:v>MAY</c:v>
                </c:pt>
                <c:pt idx="29">
                  <c:v>JUN</c:v>
                </c:pt>
                <c:pt idx="30">
                  <c:v>JUL</c:v>
                </c:pt>
              </c:strCache>
            </c:strRef>
          </c:cat>
          <c:val>
            <c:numRef>
              <c:f>Sheet1!$B$2:$AF$2</c:f>
              <c:numCache>
                <c:formatCode>General</c:formatCode>
                <c:ptCount val="31"/>
                <c:pt idx="0">
                  <c:v>17.059999999999999</c:v>
                </c:pt>
                <c:pt idx="1">
                  <c:v>17.059999999999999</c:v>
                </c:pt>
                <c:pt idx="2">
                  <c:v>16.96</c:v>
                </c:pt>
                <c:pt idx="3">
                  <c:v>16.899999999999999</c:v>
                </c:pt>
                <c:pt idx="4">
                  <c:v>16.79</c:v>
                </c:pt>
                <c:pt idx="5">
                  <c:v>16.59</c:v>
                </c:pt>
                <c:pt idx="6">
                  <c:v>16.5</c:v>
                </c:pt>
                <c:pt idx="7">
                  <c:v>16.57</c:v>
                </c:pt>
                <c:pt idx="8">
                  <c:v>16.8</c:v>
                </c:pt>
                <c:pt idx="9">
                  <c:v>16.98</c:v>
                </c:pt>
                <c:pt idx="10">
                  <c:v>17.12</c:v>
                </c:pt>
                <c:pt idx="11">
                  <c:v>17.28</c:v>
                </c:pt>
                <c:pt idx="12">
                  <c:v>17.760000000000002</c:v>
                </c:pt>
                <c:pt idx="13">
                  <c:v>18.45</c:v>
                </c:pt>
                <c:pt idx="14">
                  <c:v>18.760000000000002</c:v>
                </c:pt>
                <c:pt idx="15">
                  <c:v>18.86</c:v>
                </c:pt>
                <c:pt idx="16">
                  <c:v>19</c:v>
                </c:pt>
                <c:pt idx="17">
                  <c:v>19.100000000000001</c:v>
                </c:pt>
                <c:pt idx="18">
                  <c:v>19.2</c:v>
                </c:pt>
                <c:pt idx="19">
                  <c:v>19.600000000000001</c:v>
                </c:pt>
                <c:pt idx="20">
                  <c:v>20</c:v>
                </c:pt>
                <c:pt idx="21">
                  <c:v>20.5</c:v>
                </c:pt>
                <c:pt idx="22">
                  <c:v>20.7</c:v>
                </c:pt>
                <c:pt idx="23">
                  <c:v>20.9</c:v>
                </c:pt>
                <c:pt idx="24">
                  <c:v>20.7</c:v>
                </c:pt>
                <c:pt idx="25">
                  <c:v>20.7</c:v>
                </c:pt>
                <c:pt idx="26">
                  <c:v>21.4</c:v>
                </c:pt>
                <c:pt idx="27">
                  <c:v>21.5</c:v>
                </c:pt>
                <c:pt idx="28">
                  <c:v>21.3</c:v>
                </c:pt>
                <c:pt idx="29">
                  <c:v>21.2</c:v>
                </c:pt>
                <c:pt idx="30">
                  <c:v>21.11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4BB-4CD6-B712-BC2F35023F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majorGridlines>
          <c:spPr>
            <a:ln w="12700" cap="flat">
              <a:solidFill>
                <a:srgbClr val="4D4D4D"/>
              </a:solidFill>
              <a:prstDash val="solid"/>
              <a:round/>
            </a:ln>
          </c:spPr>
        </c:majorGridlines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900" b="0" i="0" u="none" strike="noStrike">
                <a:solidFill>
                  <a:srgbClr val="BFBFBF"/>
                </a:solidFill>
                <a:latin typeface="Calibri"/>
              </a:defRPr>
            </a:pPr>
            <a:endParaRPr lang="pt-BR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22"/>
          <c:min val="16"/>
        </c:scaling>
        <c:delete val="0"/>
        <c:axPos val="l"/>
        <c:majorGridlines>
          <c:spPr>
            <a:ln w="12700" cap="flat">
              <a:solidFill>
                <a:srgbClr val="4D4D4D"/>
              </a:solidFill>
              <a:prstDash val="solid"/>
              <a:round/>
            </a:ln>
          </c:spPr>
        </c:majorGridlines>
        <c:numFmt formatCode="0.00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900" b="0" i="0" u="none" strike="noStrike">
                <a:solidFill>
                  <a:srgbClr val="BFBFBF"/>
                </a:solidFill>
                <a:latin typeface="Calibri"/>
              </a:defRPr>
            </a:pPr>
            <a:endParaRPr lang="pt-BR"/>
          </a:p>
        </c:txPr>
        <c:crossAx val="2094734552"/>
        <c:crosses val="autoZero"/>
        <c:crossBetween val="between"/>
        <c:majorUnit val="2"/>
        <c:minorUnit val="1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solidFill>
      <a:srgbClr val="404040"/>
    </a:solidFill>
    <a:ln w="12700" cap="flat">
      <a:solidFill>
        <a:srgbClr val="D9D9D9"/>
      </a:solidFill>
      <a:prstDash val="solid"/>
      <a:round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38575"/>
          </a:xfrm>
          <a:prstGeom prst="rect">
            <a:avLst/>
          </a:prstGeom>
        </p:spPr>
        <p:txBody>
          <a:bodyPr lIns="99070" tIns="49535" rIns="99070" bIns="49535"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47210" y="4861442"/>
            <a:ext cx="5209646" cy="4605576"/>
          </a:xfrm>
          <a:prstGeom prst="rect">
            <a:avLst/>
          </a:prstGeom>
        </p:spPr>
        <p:txBody>
          <a:bodyPr lIns="99070" tIns="49535" rIns="99070" bIns="49535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8206767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21255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3857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7015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5324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3376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68806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7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34059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61115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175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194305" y="6475412"/>
            <a:ext cx="159495" cy="127001"/>
          </a:xfrm>
          <a:prstGeom prst="rect">
            <a:avLst/>
          </a:prstGeom>
        </p:spPr>
        <p:txBody>
          <a:bodyPr lIns="0" tIns="0" rIns="0" bIns="0"/>
          <a:lstStyle>
            <a:lvl1pPr indent="17318">
              <a:lnSpc>
                <a:spcPts val="900"/>
              </a:lnSpc>
              <a:defRPr sz="800" b="1" spc="41">
                <a:solidFill>
                  <a:srgbClr val="6EC829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5842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FFE-28FF-4063-B8AD-E632BF1AE057}" type="datetimeFigureOut">
              <a:rPr lang="es-MX" smtClean="0"/>
              <a:t>05/08/2025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C22-666D-4FED-B1C6-2E9845DDF5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7180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FFE-28FF-4063-B8AD-E632BF1AE057}" type="datetimeFigureOut">
              <a:rPr lang="es-MX" smtClean="0"/>
              <a:t>05/08/2025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C22-666D-4FED-B1C6-2E9845DDF5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9335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FFE-28FF-4063-B8AD-E632BF1AE057}" type="datetimeFigureOut">
              <a:rPr lang="es-MX" smtClean="0"/>
              <a:t>05/08/2025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C22-666D-4FED-B1C6-2E9845DDF5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0438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FFE-28FF-4063-B8AD-E632BF1AE057}" type="datetimeFigureOut">
              <a:rPr lang="es-MX" smtClean="0"/>
              <a:t>05/08/2025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C22-666D-4FED-B1C6-2E9845DDF5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0793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FFE-28FF-4063-B8AD-E632BF1AE057}" type="datetimeFigureOut">
              <a:rPr lang="es-MX" smtClean="0"/>
              <a:t>05/08/2025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C22-666D-4FED-B1C6-2E9845DDF5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3005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FFE-28FF-4063-B8AD-E632BF1AE057}" type="datetimeFigureOut">
              <a:rPr lang="es-MX" smtClean="0"/>
              <a:t>05/08/2025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C22-666D-4FED-B1C6-2E9845DDF5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7048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FFE-28FF-4063-B8AD-E632BF1AE057}" type="datetimeFigureOut">
              <a:rPr lang="es-MX" smtClean="0"/>
              <a:t>05/08/2025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C22-666D-4FED-B1C6-2E9845DDF5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3869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FFE-28FF-4063-B8AD-E632BF1AE057}" type="datetimeFigureOut">
              <a:rPr lang="es-MX" smtClean="0"/>
              <a:t>05/08/2025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C22-666D-4FED-B1C6-2E9845DDF5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92824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1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FFE-28FF-4063-B8AD-E632BF1AE057}" type="datetimeFigureOut">
              <a:rPr lang="es-MX" smtClean="0"/>
              <a:t>05/08/2025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C22-666D-4FED-B1C6-2E9845DDF5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84848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FFE-28FF-4063-B8AD-E632BF1AE057}" type="datetimeFigureOut">
              <a:rPr lang="es-MX" smtClean="0"/>
              <a:t>05/08/2025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C22-666D-4FED-B1C6-2E9845DDF5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3180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FFE-28FF-4063-B8AD-E632BF1AE057}" type="datetimeFigureOut">
              <a:rPr lang="es-MX" smtClean="0"/>
              <a:t>05/08/2025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C22-666D-4FED-B1C6-2E9845DDF5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7912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194305" y="6475412"/>
            <a:ext cx="159495" cy="127001"/>
          </a:xfrm>
          <a:prstGeom prst="rect">
            <a:avLst/>
          </a:prstGeom>
        </p:spPr>
        <p:txBody>
          <a:bodyPr lIns="0" tIns="0" rIns="0" bIns="0"/>
          <a:lstStyle>
            <a:lvl1pPr indent="17318">
              <a:lnSpc>
                <a:spcPts val="900"/>
              </a:lnSpc>
              <a:defRPr sz="800" b="1" spc="41">
                <a:solidFill>
                  <a:srgbClr val="6EC829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386653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el título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3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9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9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del título</a:t>
            </a:r>
          </a:p>
        </p:txBody>
      </p:sp>
      <p:sp>
        <p:nvSpPr>
          <p:cNvPr id="73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del título</a:t>
            </a:r>
          </a:p>
        </p:txBody>
      </p:sp>
      <p:sp>
        <p:nvSpPr>
          <p:cNvPr id="83" name="Marcador de posición de imagen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73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55FFE-28FF-4063-B8AD-E632BF1AE057}" type="datetimeFigureOut">
              <a:rPr lang="es-MX" smtClean="0"/>
              <a:t>05/08/2025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64C22-666D-4FED-B1C6-2E9845DDF5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118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2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jpg"/><Relationship Id="rId18" Type="http://schemas.openxmlformats.org/officeDocument/2006/relationships/image" Target="../media/image84.jpg"/><Relationship Id="rId3" Type="http://schemas.openxmlformats.org/officeDocument/2006/relationships/image" Target="../media/image64.png"/><Relationship Id="rId7" Type="http://schemas.openxmlformats.org/officeDocument/2006/relationships/image" Target="../media/image73.png"/><Relationship Id="rId12" Type="http://schemas.openxmlformats.org/officeDocument/2006/relationships/image" Target="../media/image78.jpg"/><Relationship Id="rId17" Type="http://schemas.openxmlformats.org/officeDocument/2006/relationships/image" Target="../media/image83.jpg"/><Relationship Id="rId2" Type="http://schemas.openxmlformats.org/officeDocument/2006/relationships/image" Target="../media/image11.png"/><Relationship Id="rId16" Type="http://schemas.openxmlformats.org/officeDocument/2006/relationships/image" Target="../media/image8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image" Target="../media/image70.jp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5.tif"/><Relationship Id="rId18" Type="http://schemas.openxmlformats.org/officeDocument/2006/relationships/image" Target="../media/image100.jpeg"/><Relationship Id="rId26" Type="http://schemas.openxmlformats.org/officeDocument/2006/relationships/image" Target="../media/image107.png"/><Relationship Id="rId3" Type="http://schemas.openxmlformats.org/officeDocument/2006/relationships/image" Target="../media/image87.tif"/><Relationship Id="rId21" Type="http://schemas.openxmlformats.org/officeDocument/2006/relationships/image" Target="../media/image103.gif"/><Relationship Id="rId7" Type="http://schemas.openxmlformats.org/officeDocument/2006/relationships/image" Target="../media/image91.pn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5" Type="http://schemas.openxmlformats.org/officeDocument/2006/relationships/image" Target="../media/image64.png"/><Relationship Id="rId2" Type="http://schemas.openxmlformats.org/officeDocument/2006/relationships/image" Target="../media/image86.tif"/><Relationship Id="rId16" Type="http://schemas.openxmlformats.org/officeDocument/2006/relationships/image" Target="../media/image98.png"/><Relationship Id="rId20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hyperlink" Target="https://www.youtube.com/watch?v=9dVKiQWlRfg&amp;feature=youtu.be" TargetMode="External"/><Relationship Id="rId24" Type="http://schemas.openxmlformats.org/officeDocument/2006/relationships/image" Target="../media/image106.png"/><Relationship Id="rId5" Type="http://schemas.openxmlformats.org/officeDocument/2006/relationships/image" Target="../media/image89.tif"/><Relationship Id="rId15" Type="http://schemas.openxmlformats.org/officeDocument/2006/relationships/image" Target="../media/image97.png"/><Relationship Id="rId23" Type="http://schemas.openxmlformats.org/officeDocument/2006/relationships/image" Target="../media/image105.tif"/><Relationship Id="rId10" Type="http://schemas.openxmlformats.org/officeDocument/2006/relationships/image" Target="../media/image93.png"/><Relationship Id="rId19" Type="http://schemas.openxmlformats.org/officeDocument/2006/relationships/image" Target="../media/image101.png"/><Relationship Id="rId4" Type="http://schemas.openxmlformats.org/officeDocument/2006/relationships/image" Target="../media/image88.tif"/><Relationship Id="rId9" Type="http://schemas.openxmlformats.org/officeDocument/2006/relationships/hyperlink" Target="https://www.facebook.com/TeamGulfMexico/videos/gulf-evoluciona-su-combustible-te-llevaremos-a-otro-nivel-est%C3%A1s-listo-eligegulf-/2095671274056654/" TargetMode="External"/><Relationship Id="rId14" Type="http://schemas.openxmlformats.org/officeDocument/2006/relationships/image" Target="../media/image96.tif"/><Relationship Id="rId22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c.qui.ufmg.br/" TargetMode="Externa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3.jpg"/><Relationship Id="rId4" Type="http://schemas.openxmlformats.org/officeDocument/2006/relationships/image" Target="../media/image10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7.png"/><Relationship Id="rId4" Type="http://schemas.openxmlformats.org/officeDocument/2006/relationships/image" Target="../media/image1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8.png"/><Relationship Id="rId4" Type="http://schemas.openxmlformats.org/officeDocument/2006/relationships/image" Target="../media/image1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Relationship Id="rId9" Type="http://schemas.openxmlformats.org/officeDocument/2006/relationships/image" Target="../media/image1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9.png"/><Relationship Id="rId5" Type="http://schemas.openxmlformats.org/officeDocument/2006/relationships/image" Target="../media/image130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9.png"/><Relationship Id="rId5" Type="http://schemas.openxmlformats.org/officeDocument/2006/relationships/image" Target="../media/image138.jpg"/><Relationship Id="rId4" Type="http://schemas.openxmlformats.org/officeDocument/2006/relationships/image" Target="../media/image13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3.png"/><Relationship Id="rId5" Type="http://schemas.openxmlformats.org/officeDocument/2006/relationships/image" Target="../media/image152.jpe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64.png"/><Relationship Id="rId7" Type="http://schemas.openxmlformats.org/officeDocument/2006/relationships/image" Target="../media/image15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3.png"/><Relationship Id="rId9" Type="http://schemas.openxmlformats.org/officeDocument/2006/relationships/image" Target="../media/image1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2.png"/><Relationship Id="rId7" Type="http://schemas.openxmlformats.org/officeDocument/2006/relationships/image" Target="../media/image163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11" Type="http://schemas.openxmlformats.org/officeDocument/2006/relationships/image" Target="../media/image11.png"/><Relationship Id="rId5" Type="http://schemas.openxmlformats.org/officeDocument/2006/relationships/image" Target="../media/image162.png"/><Relationship Id="rId10" Type="http://schemas.openxmlformats.org/officeDocument/2006/relationships/image" Target="../media/image62.png"/><Relationship Id="rId4" Type="http://schemas.openxmlformats.org/officeDocument/2006/relationships/image" Target="../media/image161.png"/><Relationship Id="rId9" Type="http://schemas.openxmlformats.org/officeDocument/2006/relationships/image" Target="../media/image1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57.png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jpe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3.jpe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29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10" Type="http://schemas.openxmlformats.org/officeDocument/2006/relationships/image" Target="../media/image178.png"/><Relationship Id="rId4" Type="http://schemas.openxmlformats.org/officeDocument/2006/relationships/image" Target="../media/image172.jpeg"/><Relationship Id="rId9" Type="http://schemas.openxmlformats.org/officeDocument/2006/relationships/image" Target="../media/image17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1.png"/><Relationship Id="rId5" Type="http://schemas.openxmlformats.org/officeDocument/2006/relationships/image" Target="../media/image3.png"/><Relationship Id="rId4" Type="http://schemas.openxmlformats.org/officeDocument/2006/relationships/image" Target="../media/image18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8.png"/><Relationship Id="rId5" Type="http://schemas.openxmlformats.org/officeDocument/2006/relationships/image" Target="../media/image2.png"/><Relationship Id="rId4" Type="http://schemas.openxmlformats.org/officeDocument/2006/relationships/image" Target="../media/image18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8.png"/><Relationship Id="rId5" Type="http://schemas.openxmlformats.org/officeDocument/2006/relationships/image" Target="../media/image2.png"/><Relationship Id="rId4" Type="http://schemas.openxmlformats.org/officeDocument/2006/relationships/image" Target="../media/image18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8.png"/><Relationship Id="rId5" Type="http://schemas.openxmlformats.org/officeDocument/2006/relationships/image" Target="../media/image2.png"/><Relationship Id="rId4" Type="http://schemas.openxmlformats.org/officeDocument/2006/relationships/image" Target="../media/image18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10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8.png"/><Relationship Id="rId5" Type="http://schemas.openxmlformats.org/officeDocument/2006/relationships/image" Target="../media/image2.png"/><Relationship Id="rId4" Type="http://schemas.openxmlformats.org/officeDocument/2006/relationships/image" Target="../media/image18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8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3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205.png"/><Relationship Id="rId7" Type="http://schemas.openxmlformats.org/officeDocument/2006/relationships/image" Target="../media/image209.jpe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png"/><Relationship Id="rId5" Type="http://schemas.openxmlformats.org/officeDocument/2006/relationships/image" Target="../media/image207.png"/><Relationship Id="rId4" Type="http://schemas.openxmlformats.org/officeDocument/2006/relationships/image" Target="../media/image206.png"/><Relationship Id="rId9" Type="http://schemas.openxmlformats.org/officeDocument/2006/relationships/image" Target="../media/image1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211.png"/><Relationship Id="rId7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3.png"/><Relationship Id="rId5" Type="http://schemas.microsoft.com/office/2007/relationships/hdphoto" Target="../media/hdphoto4.wdp"/><Relationship Id="rId4" Type="http://schemas.openxmlformats.org/officeDocument/2006/relationships/image" Target="../media/image212.pn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6.png"/><Relationship Id="rId4" Type="http://schemas.openxmlformats.org/officeDocument/2006/relationships/image" Target="../media/image1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2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mailto:wjromao@horeb-mercosur.com" TargetMode="External"/><Relationship Id="rId7" Type="http://schemas.openxmlformats.org/officeDocument/2006/relationships/image" Target="../media/image223.png"/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222.png"/><Relationship Id="rId4" Type="http://schemas.openxmlformats.org/officeDocument/2006/relationships/hyperlink" Target="http://www.horeb-latam.com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5.jpe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B0498D-082F-4A9E-891F-3B5517D51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59" y="1634406"/>
            <a:ext cx="8767482" cy="358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0936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9949" y="2071719"/>
            <a:ext cx="11284149" cy="438717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1505" y="532554"/>
            <a:ext cx="5002530" cy="106934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35"/>
              </a:spcBef>
            </a:pPr>
            <a:r>
              <a:rPr sz="3400" spc="-155" dirty="0">
                <a:solidFill>
                  <a:srgbClr val="0070C0"/>
                </a:solidFill>
              </a:rPr>
              <a:t>GRAVIMETRY</a:t>
            </a:r>
            <a:r>
              <a:rPr sz="3400" spc="-10" dirty="0">
                <a:solidFill>
                  <a:srgbClr val="0070C0"/>
                </a:solidFill>
              </a:rPr>
              <a:t> </a:t>
            </a:r>
            <a:r>
              <a:rPr sz="3400" spc="-254" dirty="0">
                <a:solidFill>
                  <a:srgbClr val="0070C0"/>
                </a:solidFill>
              </a:rPr>
              <a:t>FILTER </a:t>
            </a:r>
            <a:r>
              <a:rPr sz="3400" spc="-250" dirty="0">
                <a:solidFill>
                  <a:srgbClr val="0070C0"/>
                </a:solidFill>
              </a:rPr>
              <a:t> </a:t>
            </a:r>
            <a:r>
              <a:rPr sz="3400" spc="-150" dirty="0"/>
              <a:t>ANALYSIS</a:t>
            </a:r>
            <a:r>
              <a:rPr sz="3400" spc="-80" dirty="0"/>
              <a:t> </a:t>
            </a:r>
            <a:r>
              <a:rPr sz="3400" spc="-45" dirty="0"/>
              <a:t>COMPARISON</a:t>
            </a:r>
            <a:endParaRPr sz="3400" dirty="0"/>
          </a:p>
        </p:txBody>
      </p:sp>
      <p:sp>
        <p:nvSpPr>
          <p:cNvPr id="4" name="object 4"/>
          <p:cNvSpPr txBox="1"/>
          <p:nvPr/>
        </p:nvSpPr>
        <p:spPr>
          <a:xfrm>
            <a:off x="4177960" y="5199034"/>
            <a:ext cx="3801110" cy="947419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algn="ctr">
              <a:lnSpc>
                <a:spcPct val="101299"/>
              </a:lnSpc>
              <a:spcBef>
                <a:spcPts val="65"/>
              </a:spcBef>
            </a:pPr>
            <a:r>
              <a:rPr sz="2000" spc="-55" dirty="0">
                <a:solidFill>
                  <a:srgbClr val="0070C0"/>
                </a:solidFill>
                <a:latin typeface="Arial"/>
                <a:cs typeface="Arial"/>
              </a:rPr>
              <a:t>Shows </a:t>
            </a:r>
            <a:r>
              <a:rPr sz="2000" spc="45" dirty="0">
                <a:solidFill>
                  <a:srgbClr val="0070C0"/>
                </a:solidFill>
                <a:latin typeface="Arial"/>
                <a:cs typeface="Arial"/>
              </a:rPr>
              <a:t>the </a:t>
            </a:r>
            <a:r>
              <a:rPr sz="2000" spc="35" dirty="0">
                <a:solidFill>
                  <a:srgbClr val="0070C0"/>
                </a:solidFill>
                <a:latin typeface="Arial"/>
                <a:cs typeface="Arial"/>
              </a:rPr>
              <a:t>reduction </a:t>
            </a:r>
            <a:r>
              <a:rPr sz="2000" spc="75" dirty="0">
                <a:solidFill>
                  <a:srgbClr val="0070C0"/>
                </a:solidFill>
                <a:latin typeface="Arial"/>
                <a:cs typeface="Arial"/>
              </a:rPr>
              <a:t>of </a:t>
            </a:r>
            <a:r>
              <a:rPr sz="2000" dirty="0">
                <a:solidFill>
                  <a:srgbClr val="0070C0"/>
                </a:solidFill>
                <a:latin typeface="Arial"/>
                <a:cs typeface="Arial"/>
              </a:rPr>
              <a:t>PM 2.5 </a:t>
            </a:r>
            <a:r>
              <a:rPr sz="2000" spc="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0070C0"/>
                </a:solidFill>
                <a:latin typeface="Arial"/>
                <a:cs typeface="Arial"/>
              </a:rPr>
              <a:t>and</a:t>
            </a:r>
            <a:r>
              <a:rPr sz="2000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0070C0"/>
                </a:solidFill>
                <a:latin typeface="Arial"/>
                <a:cs typeface="Arial"/>
              </a:rPr>
              <a:t>Black</a:t>
            </a:r>
            <a:r>
              <a:rPr sz="2000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0070C0"/>
                </a:solidFill>
                <a:latin typeface="Arial"/>
                <a:cs typeface="Arial"/>
              </a:rPr>
              <a:t>Carbon</a:t>
            </a:r>
            <a:r>
              <a:rPr sz="2000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spc="55" dirty="0">
                <a:solidFill>
                  <a:srgbClr val="0070C0"/>
                </a:solidFill>
                <a:latin typeface="Arial"/>
                <a:cs typeface="Arial"/>
              </a:rPr>
              <a:t>with</a:t>
            </a:r>
            <a:r>
              <a:rPr sz="2000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spc="45" dirty="0">
                <a:solidFill>
                  <a:srgbClr val="0070C0"/>
                </a:solidFill>
                <a:latin typeface="Arial"/>
                <a:cs typeface="Arial"/>
              </a:rPr>
              <a:t>the</a:t>
            </a:r>
            <a:r>
              <a:rPr sz="2000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0070C0"/>
                </a:solidFill>
                <a:latin typeface="Arial"/>
                <a:cs typeface="Arial"/>
              </a:rPr>
              <a:t>use</a:t>
            </a:r>
            <a:r>
              <a:rPr sz="2000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spc="75" dirty="0">
                <a:solidFill>
                  <a:srgbClr val="0070C0"/>
                </a:solidFill>
                <a:latin typeface="Arial"/>
                <a:cs typeface="Arial"/>
              </a:rPr>
              <a:t>of </a:t>
            </a:r>
            <a:r>
              <a:rPr sz="2000" spc="-54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70C0"/>
                </a:solidFill>
                <a:latin typeface="Arial"/>
                <a:cs typeface="Arial"/>
              </a:rPr>
              <a:t>Green </a:t>
            </a:r>
            <a:r>
              <a:rPr sz="2000" spc="-70" dirty="0">
                <a:solidFill>
                  <a:srgbClr val="0070C0"/>
                </a:solidFill>
                <a:latin typeface="Arial"/>
                <a:cs typeface="Arial"/>
              </a:rPr>
              <a:t>Plus</a:t>
            </a:r>
            <a:r>
              <a:rPr sz="200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spc="-114" dirty="0">
                <a:solidFill>
                  <a:srgbClr val="0070C0"/>
                </a:solidFill>
                <a:latin typeface="Arial"/>
                <a:cs typeface="Arial"/>
              </a:rPr>
              <a:t>(ETF)</a:t>
            </a:r>
            <a:r>
              <a:rPr sz="2000" spc="-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0070C0"/>
                </a:solidFill>
                <a:latin typeface="Arial"/>
                <a:cs typeface="Arial"/>
              </a:rPr>
              <a:t>in</a:t>
            </a:r>
            <a:r>
              <a:rPr sz="200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0070C0"/>
                </a:solidFill>
                <a:latin typeface="Arial"/>
                <a:cs typeface="Arial"/>
              </a:rPr>
              <a:t>diesel</a:t>
            </a:r>
            <a:r>
              <a:rPr sz="200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spc="20" dirty="0">
                <a:solidFill>
                  <a:srgbClr val="0070C0"/>
                </a:solidFill>
                <a:latin typeface="Arial"/>
                <a:cs typeface="Arial"/>
              </a:rPr>
              <a:t>fuel.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63572"/>
            <a:ext cx="488646" cy="93575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88644" y="4944616"/>
            <a:ext cx="11527155" cy="1316355"/>
            <a:chOff x="288644" y="4944616"/>
            <a:chExt cx="11527155" cy="131635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94128" y="5003093"/>
              <a:ext cx="3721101" cy="125730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8644" y="4944616"/>
              <a:ext cx="3733801" cy="1257301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83391" y="6043571"/>
            <a:ext cx="165671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5" dirty="0">
                <a:solidFill>
                  <a:srgbClr val="535353"/>
                </a:solidFill>
                <a:latin typeface="Arial"/>
                <a:cs typeface="Arial"/>
              </a:rPr>
              <a:t>Functional</a:t>
            </a:r>
            <a:r>
              <a:rPr sz="1500" spc="-5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535353"/>
                </a:solidFill>
                <a:latin typeface="Arial"/>
                <a:cs typeface="Arial"/>
              </a:rPr>
              <a:t>Benefits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BCC015E1-48D5-8995-67CE-DE8D4F4F0DD7}"/>
              </a:ext>
            </a:extLst>
          </p:cNvPr>
          <p:cNvGrpSpPr/>
          <p:nvPr/>
        </p:nvGrpSpPr>
        <p:grpSpPr>
          <a:xfrm>
            <a:off x="351859" y="6126682"/>
            <a:ext cx="11412856" cy="380034"/>
            <a:chOff x="401062" y="6126133"/>
            <a:chExt cx="11412856" cy="380034"/>
          </a:xfrm>
        </p:grpSpPr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C2715669-CA53-405E-EBCF-394A6E278431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12" name="Imagem 11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23881A1C-9FB0-F2FD-C00B-8A2EA8A7A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6056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0046" y="1971179"/>
            <a:ext cx="11286970" cy="448770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1505" y="532554"/>
            <a:ext cx="4938395" cy="106934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35"/>
              </a:spcBef>
            </a:pPr>
            <a:r>
              <a:rPr sz="3400" spc="-100" dirty="0">
                <a:solidFill>
                  <a:srgbClr val="0070C0"/>
                </a:solidFill>
              </a:rPr>
              <a:t>EMISSIONS</a:t>
            </a:r>
            <a:r>
              <a:rPr sz="3400" spc="-75" dirty="0">
                <a:solidFill>
                  <a:srgbClr val="0070C0"/>
                </a:solidFill>
              </a:rPr>
              <a:t> </a:t>
            </a:r>
            <a:r>
              <a:rPr sz="3400" spc="-55" dirty="0">
                <a:solidFill>
                  <a:srgbClr val="0070C0"/>
                </a:solidFill>
              </a:rPr>
              <a:t>REDUCTION </a:t>
            </a:r>
            <a:r>
              <a:rPr sz="3400" spc="-935" dirty="0">
                <a:solidFill>
                  <a:srgbClr val="0070C0"/>
                </a:solidFill>
              </a:rPr>
              <a:t> </a:t>
            </a:r>
            <a:r>
              <a:rPr sz="3400" spc="60" dirty="0"/>
              <a:t>IN</a:t>
            </a:r>
            <a:r>
              <a:rPr sz="3400" spc="-5" dirty="0"/>
              <a:t> </a:t>
            </a:r>
            <a:r>
              <a:rPr sz="3400" spc="-155" dirty="0"/>
              <a:t>TEXAS</a:t>
            </a:r>
            <a:r>
              <a:rPr sz="3400" spc="-5" dirty="0"/>
              <a:t> </a:t>
            </a:r>
            <a:r>
              <a:rPr sz="3400" spc="-175" dirty="0"/>
              <a:t>FUEL</a:t>
            </a:r>
            <a:endParaRPr sz="34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63572"/>
            <a:ext cx="488646" cy="93575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237946" y="2033761"/>
            <a:ext cx="32073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Emissions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35" dirty="0">
                <a:solidFill>
                  <a:srgbClr val="FFFFFF"/>
                </a:solidFill>
                <a:latin typeface="Arial"/>
                <a:cs typeface="Arial"/>
              </a:rPr>
              <a:t>total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reductions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55%</a:t>
            </a:r>
            <a:endParaRPr sz="15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3391" y="6030871"/>
            <a:ext cx="165671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5" dirty="0">
                <a:solidFill>
                  <a:srgbClr val="535353"/>
                </a:solidFill>
                <a:latin typeface="Arial"/>
                <a:cs typeface="Arial"/>
              </a:rPr>
              <a:t>Functional</a:t>
            </a:r>
            <a:r>
              <a:rPr sz="1500" spc="-5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535353"/>
                </a:solidFill>
                <a:latin typeface="Arial"/>
                <a:cs typeface="Arial"/>
              </a:rPr>
              <a:t>Benefits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E64EA8BF-D3B1-9C4D-F884-0BF7DB7A7065}"/>
              </a:ext>
            </a:extLst>
          </p:cNvPr>
          <p:cNvGrpSpPr/>
          <p:nvPr/>
        </p:nvGrpSpPr>
        <p:grpSpPr>
          <a:xfrm>
            <a:off x="390046" y="6131667"/>
            <a:ext cx="11412856" cy="380034"/>
            <a:chOff x="401062" y="6126133"/>
            <a:chExt cx="11412856" cy="380034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FCA7FC37-9583-FD36-3DEB-9841D161AE9B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9" name="Imagem 8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8A7E4C6D-4EAB-8DB8-9E4A-162B53D0A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865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Agrupar 28">
            <a:extLst>
              <a:ext uri="{FF2B5EF4-FFF2-40B4-BE49-F238E27FC236}">
                <a16:creationId xmlns:a16="http://schemas.microsoft.com/office/drawing/2014/main" id="{D25A97D3-397F-4935-93F5-970186098E0A}"/>
              </a:ext>
            </a:extLst>
          </p:cNvPr>
          <p:cNvGrpSpPr/>
          <p:nvPr/>
        </p:nvGrpSpPr>
        <p:grpSpPr>
          <a:xfrm>
            <a:off x="1524383" y="4246178"/>
            <a:ext cx="8698060" cy="2252950"/>
            <a:chOff x="1524383" y="4246178"/>
            <a:chExt cx="8698060" cy="2252950"/>
          </a:xfrm>
        </p:grpSpPr>
        <p:grpSp>
          <p:nvGrpSpPr>
            <p:cNvPr id="2" name="object 2"/>
            <p:cNvGrpSpPr/>
            <p:nvPr/>
          </p:nvGrpSpPr>
          <p:grpSpPr>
            <a:xfrm>
              <a:off x="1524383" y="4246178"/>
              <a:ext cx="3995420" cy="2087880"/>
              <a:chOff x="1524383" y="4246178"/>
              <a:chExt cx="3995420" cy="2087880"/>
            </a:xfrm>
          </p:grpSpPr>
          <p:pic>
            <p:nvPicPr>
              <p:cNvPr id="3" name="object 3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24383" y="4246178"/>
                <a:ext cx="3994899" cy="2087316"/>
              </a:xfrm>
              <a:prstGeom prst="rect">
                <a:avLst/>
              </a:prstGeom>
            </p:spPr>
          </p:pic>
          <p:sp>
            <p:nvSpPr>
              <p:cNvPr id="4" name="object 4"/>
              <p:cNvSpPr/>
              <p:nvPr/>
            </p:nvSpPr>
            <p:spPr>
              <a:xfrm>
                <a:off x="3216340" y="4441710"/>
                <a:ext cx="33655" cy="1653539"/>
              </a:xfrm>
              <a:custGeom>
                <a:avLst/>
                <a:gdLst/>
                <a:ahLst/>
                <a:cxnLst/>
                <a:rect l="l" t="t" r="r" b="b"/>
                <a:pathLst>
                  <a:path w="33655" h="1653539">
                    <a:moveTo>
                      <a:pt x="0" y="1652885"/>
                    </a:moveTo>
                    <a:lnTo>
                      <a:pt x="14413" y="0"/>
                    </a:lnTo>
                    <a:lnTo>
                      <a:pt x="33463" y="166"/>
                    </a:lnTo>
                    <a:lnTo>
                      <a:pt x="19049" y="1653051"/>
                    </a:lnTo>
                    <a:lnTo>
                      <a:pt x="0" y="1652885"/>
                    </a:lnTo>
                    <a:close/>
                  </a:path>
                </a:pathLst>
              </a:custGeom>
              <a:solidFill>
                <a:srgbClr val="00009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9" name="object 9"/>
            <p:cNvGrpSpPr/>
            <p:nvPr/>
          </p:nvGrpSpPr>
          <p:grpSpPr>
            <a:xfrm>
              <a:off x="6218768" y="4246179"/>
              <a:ext cx="4003675" cy="2146300"/>
              <a:chOff x="6218768" y="4246179"/>
              <a:chExt cx="4003675" cy="2146300"/>
            </a:xfrm>
          </p:grpSpPr>
          <p:pic>
            <p:nvPicPr>
              <p:cNvPr id="10" name="object 10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218768" y="4246179"/>
                <a:ext cx="4003302" cy="2145873"/>
              </a:xfrm>
              <a:prstGeom prst="rect">
                <a:avLst/>
              </a:prstGeom>
            </p:spPr>
          </p:pic>
          <p:sp>
            <p:nvSpPr>
              <p:cNvPr id="11" name="object 11"/>
              <p:cNvSpPr/>
              <p:nvPr/>
            </p:nvSpPr>
            <p:spPr>
              <a:xfrm>
                <a:off x="7933913" y="4433088"/>
                <a:ext cx="20955" cy="1692275"/>
              </a:xfrm>
              <a:custGeom>
                <a:avLst/>
                <a:gdLst/>
                <a:ahLst/>
                <a:cxnLst/>
                <a:rect l="l" t="t" r="r" b="b"/>
                <a:pathLst>
                  <a:path w="20954" h="1692275">
                    <a:moveTo>
                      <a:pt x="0" y="1692013"/>
                    </a:moveTo>
                    <a:lnTo>
                      <a:pt x="1399" y="0"/>
                    </a:lnTo>
                    <a:lnTo>
                      <a:pt x="20449" y="15"/>
                    </a:lnTo>
                    <a:lnTo>
                      <a:pt x="19050" y="1692029"/>
                    </a:lnTo>
                    <a:lnTo>
                      <a:pt x="0" y="1692013"/>
                    </a:lnTo>
                    <a:close/>
                  </a:path>
                </a:pathLst>
              </a:custGeom>
              <a:solidFill>
                <a:srgbClr val="0000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B29B3F42-1392-40D3-8687-9B6EAC50DB92}"/>
                </a:ext>
              </a:extLst>
            </p:cNvPr>
            <p:cNvSpPr/>
            <p:nvPr/>
          </p:nvSpPr>
          <p:spPr>
            <a:xfrm>
              <a:off x="2480311" y="6237520"/>
              <a:ext cx="2126387" cy="261608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11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COMBUSTÍVEL NÃO CATALIZADO</a:t>
              </a:r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CEDED89A-CF13-42A9-93CD-971F1FAE2F17}"/>
                </a:ext>
              </a:extLst>
            </p:cNvPr>
            <p:cNvSpPr/>
            <p:nvPr/>
          </p:nvSpPr>
          <p:spPr>
            <a:xfrm>
              <a:off x="6435382" y="6260781"/>
              <a:ext cx="3038971" cy="23770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939764" y="4821906"/>
            <a:ext cx="744220" cy="3289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810" rIns="0" bIns="0" rtlCol="0">
            <a:spAutoFit/>
          </a:bodyPr>
          <a:lstStyle/>
          <a:p>
            <a:pPr marL="54610">
              <a:lnSpc>
                <a:spcPct val="100000"/>
              </a:lnSpc>
              <a:spcBef>
                <a:spcPts val="30"/>
              </a:spcBef>
            </a:pPr>
            <a:r>
              <a:rPr sz="1700" spc="-5" dirty="0">
                <a:latin typeface="Calibri"/>
                <a:cs typeface="Calibri"/>
              </a:rPr>
              <a:t>50%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271809" y="4967776"/>
            <a:ext cx="547370" cy="41275"/>
            <a:chOff x="3271809" y="4967776"/>
            <a:chExt cx="547370" cy="41275"/>
          </a:xfrm>
        </p:grpSpPr>
        <p:sp>
          <p:nvSpPr>
            <p:cNvPr id="7" name="object 7"/>
            <p:cNvSpPr/>
            <p:nvPr/>
          </p:nvSpPr>
          <p:spPr>
            <a:xfrm>
              <a:off x="3315926" y="4988331"/>
              <a:ext cx="498475" cy="13335"/>
            </a:xfrm>
            <a:custGeom>
              <a:avLst/>
              <a:gdLst/>
              <a:ahLst/>
              <a:cxnLst/>
              <a:rect l="l" t="t" r="r" b="b"/>
              <a:pathLst>
                <a:path w="498475" h="13335">
                  <a:moveTo>
                    <a:pt x="497968" y="13304"/>
                  </a:moveTo>
                  <a:lnTo>
                    <a:pt x="4760" y="127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271809" y="4967776"/>
              <a:ext cx="41910" cy="41275"/>
            </a:xfrm>
            <a:custGeom>
              <a:avLst/>
              <a:gdLst/>
              <a:ahLst/>
              <a:cxnLst/>
              <a:rect l="l" t="t" r="r" b="b"/>
              <a:pathLst>
                <a:path w="41910" h="41275">
                  <a:moveTo>
                    <a:pt x="41490" y="0"/>
                  </a:moveTo>
                  <a:lnTo>
                    <a:pt x="0" y="19377"/>
                  </a:lnTo>
                  <a:lnTo>
                    <a:pt x="40396" y="40942"/>
                  </a:lnTo>
                  <a:lnTo>
                    <a:pt x="414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561499" y="4666194"/>
            <a:ext cx="744220" cy="3289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810" rIns="0" bIns="0" rtlCol="0">
            <a:spAutoFit/>
          </a:bodyPr>
          <a:lstStyle/>
          <a:p>
            <a:pPr marL="54610">
              <a:lnSpc>
                <a:spcPct val="100000"/>
              </a:lnSpc>
              <a:spcBef>
                <a:spcPts val="30"/>
              </a:spcBef>
            </a:pPr>
            <a:r>
              <a:rPr sz="1700" spc="-5" dirty="0">
                <a:latin typeface="Calibri"/>
                <a:cs typeface="Calibri"/>
              </a:rPr>
              <a:t>86%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976368" y="4602438"/>
            <a:ext cx="457200" cy="121920"/>
            <a:chOff x="7976368" y="4602438"/>
            <a:chExt cx="457200" cy="121920"/>
          </a:xfrm>
        </p:grpSpPr>
        <p:sp>
          <p:nvSpPr>
            <p:cNvPr id="14" name="object 14"/>
            <p:cNvSpPr/>
            <p:nvPr/>
          </p:nvSpPr>
          <p:spPr>
            <a:xfrm>
              <a:off x="8019328" y="4623099"/>
              <a:ext cx="409575" cy="96520"/>
            </a:xfrm>
            <a:custGeom>
              <a:avLst/>
              <a:gdLst/>
              <a:ahLst/>
              <a:cxnLst/>
              <a:rect l="l" t="t" r="r" b="b"/>
              <a:pathLst>
                <a:path w="409575" h="96520">
                  <a:moveTo>
                    <a:pt x="409477" y="96292"/>
                  </a:moveTo>
                  <a:lnTo>
                    <a:pt x="4636" y="1090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976368" y="4602438"/>
              <a:ext cx="45085" cy="40005"/>
            </a:xfrm>
            <a:custGeom>
              <a:avLst/>
              <a:gdLst/>
              <a:ahLst/>
              <a:cxnLst/>
              <a:rect l="l" t="t" r="r" b="b"/>
              <a:pathLst>
                <a:path w="45084" h="40004">
                  <a:moveTo>
                    <a:pt x="44557" y="0"/>
                  </a:moveTo>
                  <a:lnTo>
                    <a:pt x="0" y="10558"/>
                  </a:lnTo>
                  <a:lnTo>
                    <a:pt x="35181" y="39870"/>
                  </a:lnTo>
                  <a:lnTo>
                    <a:pt x="445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36480" y="1422460"/>
            <a:ext cx="10759440" cy="554062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55"/>
              </a:spcBef>
            </a:pPr>
            <a:r>
              <a:rPr lang="pt-BR" sz="1800" spc="-5" dirty="0">
                <a:solidFill>
                  <a:srgbClr val="009051"/>
                </a:solidFill>
                <a:latin typeface="Arial"/>
                <a:cs typeface="Arial"/>
              </a:rPr>
              <a:t>Os testes de eficiência de combustão mostram que o combustível tratado com Green Plus converte mais calor em energia do que o combustível não tratado.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5732" y="2154651"/>
            <a:ext cx="11642150" cy="16301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1035050" indent="-285750">
              <a:lnSpc>
                <a:spcPct val="1157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009051"/>
                </a:solidFill>
                <a:latin typeface="Arial"/>
                <a:cs typeface="Arial"/>
              </a:rPr>
              <a:t>A 20º do ponto morto superior (no gráfico abaixo), apenas 50% da gasolina não tratada foi queimada.</a:t>
            </a:r>
          </a:p>
          <a:p>
            <a:pPr marL="298450" marR="1035050" indent="-285750">
              <a:lnSpc>
                <a:spcPct val="1157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009051"/>
                </a:solidFill>
                <a:latin typeface="Arial"/>
                <a:cs typeface="Arial"/>
              </a:rPr>
              <a:t>Em contraste, 86% do combustível tratado com Green Plus foi queimado no mesmo ponto.</a:t>
            </a:r>
          </a:p>
          <a:p>
            <a:pPr marL="298450" marR="1035050" indent="-285750">
              <a:lnSpc>
                <a:spcPct val="1157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pt-BR" sz="1800" spc="-5" dirty="0">
                <a:solidFill>
                  <a:srgbClr val="009051"/>
                </a:solidFill>
                <a:latin typeface="Arial"/>
                <a:cs typeface="Arial"/>
              </a:rPr>
              <a:t>Green Plus causa uma expansão mais rápida do gás e uma temperatura ligeiramente mais baixa. Isso resulta em maior pressão exercida na cabeça do pistão próximo ao ponto morto superior.</a:t>
            </a:r>
          </a:p>
          <a:p>
            <a:pPr marL="298450" marR="1035050" indent="-285750">
              <a:lnSpc>
                <a:spcPct val="1157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pt-BR" sz="1800" spc="-5" dirty="0">
                <a:solidFill>
                  <a:srgbClr val="009051"/>
                </a:solidFill>
                <a:latin typeface="Arial"/>
                <a:cs typeface="Arial"/>
              </a:rPr>
              <a:t>Isso equivale a uma maior eficiência térmica e menos emissões tóxicas.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420602" y="597219"/>
            <a:ext cx="9340840" cy="48494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85695" marR="5080" indent="-2373630">
              <a:lnSpc>
                <a:spcPct val="116700"/>
              </a:lnSpc>
              <a:spcBef>
                <a:spcPts val="95"/>
              </a:spcBef>
              <a:tabLst>
                <a:tab pos="3680460" algn="l"/>
                <a:tab pos="4485005" algn="l"/>
              </a:tabLst>
            </a:pPr>
            <a:r>
              <a:rPr sz="2800" spc="5" dirty="0" err="1">
                <a:solidFill>
                  <a:srgbClr val="007E39"/>
                </a:solidFill>
                <a:latin typeface="Arial Black" panose="020B0A04020102020204" pitchFamily="34" charset="0"/>
              </a:rPr>
              <a:t>GreenPlus</a:t>
            </a:r>
            <a:r>
              <a:rPr lang="pt-BR" sz="2800" spc="5" dirty="0">
                <a:solidFill>
                  <a:srgbClr val="007E39"/>
                </a:solidFill>
                <a:latin typeface="Arial Black" panose="020B0A04020102020204" pitchFamily="34" charset="0"/>
              </a:rPr>
              <a:t> </a:t>
            </a:r>
            <a:r>
              <a:rPr lang="pt-BR" sz="2800" spc="5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– Teste de Eficiência de Combustão</a:t>
            </a:r>
            <a:endParaRPr sz="2800" spc="-3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93E0BD81-2864-4E0C-8036-9F8E0FCB148D}"/>
              </a:ext>
            </a:extLst>
          </p:cNvPr>
          <p:cNvSpPr/>
          <p:nvPr/>
        </p:nvSpPr>
        <p:spPr>
          <a:xfrm>
            <a:off x="7131352" y="6274678"/>
            <a:ext cx="2126387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COMBUSTÍVEL CATALIZADO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FC4FF017-870E-E830-CF99-2081B4915630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19" name="object 4">
              <a:extLst>
                <a:ext uri="{FF2B5EF4-FFF2-40B4-BE49-F238E27FC236}">
                  <a16:creationId xmlns:a16="http://schemas.microsoft.com/office/drawing/2014/main" id="{F8C0DBD6-D0D2-0365-9559-DFFE5AB80438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25" name="Imagem 24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7AFCF3A5-E62D-54BF-8D5D-0727FF631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847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58"/>
            <a:ext cx="12192000" cy="6923566"/>
          </a:xfrm>
          <a:prstGeom prst="rect">
            <a:avLst/>
          </a:prstGeom>
        </p:spPr>
      </p:pic>
      <p:sp>
        <p:nvSpPr>
          <p:cNvPr id="35" name="Rectángulo 34"/>
          <p:cNvSpPr/>
          <p:nvPr/>
        </p:nvSpPr>
        <p:spPr>
          <a:xfrm>
            <a:off x="685096" y="4688440"/>
            <a:ext cx="10900070" cy="1717638"/>
          </a:xfrm>
          <a:prstGeom prst="rect">
            <a:avLst/>
          </a:prstGeom>
          <a:solidFill>
            <a:srgbClr val="FFFFFF">
              <a:alpha val="74118"/>
            </a:srgbClr>
          </a:solidFill>
          <a:ln w="28575">
            <a:solidFill>
              <a:srgbClr val="1C87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ectángulo 6"/>
          <p:cNvSpPr/>
          <p:nvPr/>
        </p:nvSpPr>
        <p:spPr>
          <a:xfrm>
            <a:off x="685096" y="2831680"/>
            <a:ext cx="10900070" cy="1716049"/>
          </a:xfrm>
          <a:prstGeom prst="rect">
            <a:avLst/>
          </a:prstGeom>
          <a:solidFill>
            <a:srgbClr val="FFFFFF">
              <a:alpha val="50196"/>
            </a:srgbClr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215" name="Imagen 1" descr="Imagen 1"/>
          <p:cNvPicPr>
            <a:picLocks noChangeAspect="1"/>
          </p:cNvPicPr>
          <p:nvPr/>
        </p:nvPicPr>
        <p:blipFill rotWithShape="1">
          <a:blip r:embed="rId3"/>
          <a:srcRect l="34483" t="44853" r="39065" b="27987"/>
          <a:stretch/>
        </p:blipFill>
        <p:spPr>
          <a:xfrm>
            <a:off x="3302758" y="4966489"/>
            <a:ext cx="2671396" cy="1260477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  <a:miter lim="400000"/>
          </a:ln>
        </p:spPr>
      </p:pic>
      <p:sp>
        <p:nvSpPr>
          <p:cNvPr id="19" name="CuadroTexto 11"/>
          <p:cNvSpPr txBox="1"/>
          <p:nvPr/>
        </p:nvSpPr>
        <p:spPr>
          <a:xfrm>
            <a:off x="0" y="451096"/>
            <a:ext cx="12192000" cy="52322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0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s-MX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TRABALHA O GREEN PLUS NO COMBUSTÍVEL?</a:t>
            </a:r>
            <a:endParaRPr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065" y="1147375"/>
            <a:ext cx="1757217" cy="83134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t="1949"/>
          <a:stretch/>
        </p:blipFill>
        <p:spPr>
          <a:xfrm>
            <a:off x="7833207" y="1804138"/>
            <a:ext cx="1757216" cy="83186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26" name="Imagen 1" descr="Imagen 1"/>
          <p:cNvPicPr>
            <a:picLocks noChangeAspect="1"/>
          </p:cNvPicPr>
          <p:nvPr/>
        </p:nvPicPr>
        <p:blipFill rotWithShape="1">
          <a:blip r:embed="rId3"/>
          <a:srcRect l="6484" t="44760" r="66910" b="27956"/>
          <a:stretch/>
        </p:blipFill>
        <p:spPr>
          <a:xfrm>
            <a:off x="3302758" y="3022043"/>
            <a:ext cx="2671396" cy="1265894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  <a:miter lim="400000"/>
          </a:ln>
        </p:spPr>
      </p:pic>
      <p:pic>
        <p:nvPicPr>
          <p:cNvPr id="27" name="Imagen 1" descr="Imagen 1"/>
          <p:cNvPicPr>
            <a:picLocks noChangeAspect="1"/>
          </p:cNvPicPr>
          <p:nvPr/>
        </p:nvPicPr>
        <p:blipFill rotWithShape="1">
          <a:blip r:embed="rId3"/>
          <a:srcRect l="62196" t="44932" r="11044" b="28032"/>
          <a:stretch/>
        </p:blipFill>
        <p:spPr>
          <a:xfrm>
            <a:off x="6038223" y="4950832"/>
            <a:ext cx="2671396" cy="1263095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  <a:miter lim="400000"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8223" y="3019086"/>
            <a:ext cx="2671396" cy="126572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3688" y="3011961"/>
            <a:ext cx="2671396" cy="126989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3688" y="4942418"/>
            <a:ext cx="2671396" cy="127298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31" name="Rectángulo 5"/>
          <p:cNvSpPr txBox="1"/>
          <p:nvPr/>
        </p:nvSpPr>
        <p:spPr>
          <a:xfrm>
            <a:off x="3571938" y="4367329"/>
            <a:ext cx="2133034" cy="523216"/>
          </a:xfrm>
          <a:prstGeom prst="rect">
            <a:avLst/>
          </a:prstGeom>
          <a:ln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18" tIns="45718" rIns="45718" bIns="45718">
            <a:spAutoFit/>
          </a:bodyPr>
          <a:lstStyle>
            <a:lvl1pPr algn="r">
              <a:defRPr sz="2400" b="1">
                <a:solidFill>
                  <a:srgbClr val="404040"/>
                </a:solidFill>
              </a:defRPr>
            </a:lvl1pPr>
          </a:lstStyle>
          <a:p>
            <a:pPr algn="ctr"/>
            <a:r>
              <a:rPr lang="es-MX" sz="1400" dirty="0"/>
              <a:t>ACOMODAÇÃO DAS MOLÉCULAS</a:t>
            </a:r>
            <a:endParaRPr sz="1400" dirty="0"/>
          </a:p>
        </p:txBody>
      </p:sp>
      <p:sp>
        <p:nvSpPr>
          <p:cNvPr id="32" name="Rectángulo 5"/>
          <p:cNvSpPr txBox="1"/>
          <p:nvPr/>
        </p:nvSpPr>
        <p:spPr>
          <a:xfrm>
            <a:off x="6307404" y="4478625"/>
            <a:ext cx="2133034" cy="307773"/>
          </a:xfrm>
          <a:prstGeom prst="rect">
            <a:avLst/>
          </a:prstGeom>
          <a:ln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18" tIns="45718" rIns="45718" bIns="45718">
            <a:spAutoFit/>
          </a:bodyPr>
          <a:lstStyle>
            <a:lvl1pPr algn="r">
              <a:defRPr sz="2400" b="1">
                <a:solidFill>
                  <a:srgbClr val="404040"/>
                </a:solidFill>
              </a:defRPr>
            </a:lvl1pPr>
          </a:lstStyle>
          <a:p>
            <a:pPr algn="ctr"/>
            <a:r>
              <a:rPr lang="es-MX" sz="1400" dirty="0"/>
              <a:t>COMBUSTÃO</a:t>
            </a:r>
            <a:endParaRPr sz="1400" dirty="0"/>
          </a:p>
        </p:txBody>
      </p:sp>
      <p:sp>
        <p:nvSpPr>
          <p:cNvPr id="33" name="Rectángulo 5"/>
          <p:cNvSpPr txBox="1"/>
          <p:nvPr/>
        </p:nvSpPr>
        <p:spPr>
          <a:xfrm>
            <a:off x="9010583" y="4465929"/>
            <a:ext cx="2197422" cy="307773"/>
          </a:xfrm>
          <a:prstGeom prst="rect">
            <a:avLst/>
          </a:prstGeom>
          <a:ln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45718" tIns="45718" rIns="45718" bIns="45718">
            <a:spAutoFit/>
          </a:bodyPr>
          <a:lstStyle>
            <a:lvl1pPr algn="r">
              <a:defRPr sz="2400" b="1">
                <a:solidFill>
                  <a:srgbClr val="404040"/>
                </a:solidFill>
              </a:defRPr>
            </a:lvl1pPr>
          </a:lstStyle>
          <a:p>
            <a:pPr algn="ctr"/>
            <a:r>
              <a:rPr lang="es-MX" sz="1400" dirty="0"/>
              <a:t>EMISSÃO DE POLUENTES</a:t>
            </a:r>
            <a:endParaRPr sz="1400" dirty="0"/>
          </a:p>
        </p:txBody>
      </p:sp>
      <p:sp>
        <p:nvSpPr>
          <p:cNvPr id="8" name="Flecha abajo 7"/>
          <p:cNvSpPr/>
          <p:nvPr/>
        </p:nvSpPr>
        <p:spPr>
          <a:xfrm>
            <a:off x="4515404" y="4847994"/>
            <a:ext cx="246103" cy="224800"/>
          </a:xfrm>
          <a:prstGeom prst="downArrow">
            <a:avLst/>
          </a:prstGeom>
          <a:solidFill>
            <a:schemeClr val="bg1"/>
          </a:solidFill>
          <a:ln>
            <a:solidFill>
              <a:srgbClr val="1C87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Flecha abajo 36"/>
          <p:cNvSpPr/>
          <p:nvPr/>
        </p:nvSpPr>
        <p:spPr>
          <a:xfrm>
            <a:off x="7272118" y="4819307"/>
            <a:ext cx="246103" cy="230421"/>
          </a:xfrm>
          <a:prstGeom prst="downArrow">
            <a:avLst/>
          </a:prstGeom>
          <a:solidFill>
            <a:schemeClr val="bg1"/>
          </a:solidFill>
          <a:ln>
            <a:solidFill>
              <a:srgbClr val="1C87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Flecha abajo 37"/>
          <p:cNvSpPr/>
          <p:nvPr/>
        </p:nvSpPr>
        <p:spPr>
          <a:xfrm>
            <a:off x="9986334" y="4819307"/>
            <a:ext cx="246103" cy="217299"/>
          </a:xfrm>
          <a:prstGeom prst="downArrow">
            <a:avLst/>
          </a:prstGeom>
          <a:solidFill>
            <a:schemeClr val="bg1"/>
          </a:solidFill>
          <a:ln>
            <a:solidFill>
              <a:srgbClr val="1C87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0" name="Flecha abajo 39"/>
          <p:cNvSpPr/>
          <p:nvPr/>
        </p:nvSpPr>
        <p:spPr>
          <a:xfrm flipV="1">
            <a:off x="4515404" y="4181982"/>
            <a:ext cx="272819" cy="233606"/>
          </a:xfrm>
          <a:prstGeom prst="downArrow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1" name="Flecha abajo 40"/>
          <p:cNvSpPr/>
          <p:nvPr/>
        </p:nvSpPr>
        <p:spPr>
          <a:xfrm flipV="1">
            <a:off x="7272118" y="4171763"/>
            <a:ext cx="272819" cy="243826"/>
          </a:xfrm>
          <a:prstGeom prst="downArrow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2" name="Flecha abajo 41"/>
          <p:cNvSpPr/>
          <p:nvPr/>
        </p:nvSpPr>
        <p:spPr>
          <a:xfrm flipV="1">
            <a:off x="9986334" y="4158641"/>
            <a:ext cx="272819" cy="238643"/>
          </a:xfrm>
          <a:prstGeom prst="downArrow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3" name="Rectángulo 5"/>
          <p:cNvSpPr txBox="1"/>
          <p:nvPr/>
        </p:nvSpPr>
        <p:spPr>
          <a:xfrm>
            <a:off x="8201282" y="1244926"/>
            <a:ext cx="1620531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r">
              <a:defRPr sz="2400" b="1">
                <a:solidFill>
                  <a:srgbClr val="404040"/>
                </a:solidFill>
              </a:defRPr>
            </a:lvl1pPr>
          </a:lstStyle>
          <a:p>
            <a:pPr algn="ctr"/>
            <a:r>
              <a:rPr lang="es-MX" sz="2000" dirty="0">
                <a:solidFill>
                  <a:schemeClr val="bg1"/>
                </a:solidFill>
              </a:rPr>
              <a:t>Estado ideal</a:t>
            </a:r>
            <a:endParaRPr sz="2000" dirty="0">
              <a:solidFill>
                <a:schemeClr val="bg1"/>
              </a:solidFill>
            </a:endParaRPr>
          </a:p>
        </p:txBody>
      </p:sp>
      <p:sp>
        <p:nvSpPr>
          <p:cNvPr id="45" name="Rectangle 1"/>
          <p:cNvSpPr txBox="1"/>
          <p:nvPr/>
        </p:nvSpPr>
        <p:spPr>
          <a:xfrm>
            <a:off x="796720" y="4830372"/>
            <a:ext cx="739943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>
              <a:defRPr sz="1600" b="1">
                <a:solidFill>
                  <a:srgbClr val="404040"/>
                </a:solidFill>
              </a:defRPr>
            </a:lvl1pPr>
          </a:lstStyle>
          <a:p>
            <a:pPr algn="ctr"/>
            <a:r>
              <a:rPr sz="2400" dirty="0">
                <a:solidFill>
                  <a:schemeClr val="bg1"/>
                </a:solidFill>
              </a:rPr>
              <a:t>Co</a:t>
            </a:r>
            <a:r>
              <a:rPr lang="es-MX" sz="2400" dirty="0">
                <a:solidFill>
                  <a:schemeClr val="bg1"/>
                </a:solidFill>
              </a:rPr>
              <a:t>m</a:t>
            </a:r>
            <a:r>
              <a:rPr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6" name="Rectangle 1"/>
          <p:cNvSpPr txBox="1"/>
          <p:nvPr/>
        </p:nvSpPr>
        <p:spPr>
          <a:xfrm>
            <a:off x="1149521" y="3261271"/>
            <a:ext cx="1753040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>
              <a:defRPr sz="1600" b="1">
                <a:solidFill>
                  <a:srgbClr val="404040"/>
                </a:solidFill>
              </a:defRPr>
            </a:lvl1pPr>
          </a:lstStyle>
          <a:p>
            <a:pPr algn="ctr"/>
            <a:r>
              <a:rPr lang="es-MX" sz="2400" dirty="0" err="1">
                <a:solidFill>
                  <a:schemeClr val="bg1"/>
                </a:solidFill>
              </a:rPr>
              <a:t>Combustível</a:t>
            </a:r>
            <a:r>
              <a:rPr lang="es-MX" sz="24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MX" sz="2400" dirty="0">
                <a:solidFill>
                  <a:schemeClr val="bg1"/>
                </a:solidFill>
              </a:rPr>
              <a:t>normal</a:t>
            </a:r>
            <a:r>
              <a:rPr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7" name="Rectángulo 5"/>
          <p:cNvSpPr txBox="1"/>
          <p:nvPr/>
        </p:nvSpPr>
        <p:spPr>
          <a:xfrm>
            <a:off x="9599880" y="1897825"/>
            <a:ext cx="1510773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r">
              <a:defRPr sz="2400" b="1">
                <a:solidFill>
                  <a:srgbClr val="404040"/>
                </a:solidFill>
              </a:defRPr>
            </a:lvl1pPr>
          </a:lstStyle>
          <a:p>
            <a:pPr algn="ctr"/>
            <a:r>
              <a:rPr lang="es-MX" sz="2000" dirty="0" err="1">
                <a:solidFill>
                  <a:schemeClr val="bg1"/>
                </a:solidFill>
              </a:rPr>
              <a:t>Combustão</a:t>
            </a:r>
            <a:r>
              <a:rPr lang="es-MX" sz="2000" dirty="0">
                <a:solidFill>
                  <a:schemeClr val="bg1"/>
                </a:solidFill>
              </a:rPr>
              <a:t> ideal</a:t>
            </a:r>
            <a:endParaRPr sz="2000" dirty="0">
              <a:solidFill>
                <a:schemeClr val="bg1"/>
              </a:solidFill>
            </a:endParaRPr>
          </a:p>
        </p:txBody>
      </p:sp>
      <p:pic>
        <p:nvPicPr>
          <p:cNvPr id="44" name="Imagem 43">
            <a:extLst>
              <a:ext uri="{FF2B5EF4-FFF2-40B4-BE49-F238E27FC236}">
                <a16:creationId xmlns:a16="http://schemas.microsoft.com/office/drawing/2014/main" id="{0974EEA1-9425-484D-88E7-D5DA053418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" y="5881169"/>
            <a:ext cx="517884" cy="796031"/>
          </a:xfrm>
          <a:prstGeom prst="rect">
            <a:avLst/>
          </a:prstGeom>
        </p:spPr>
      </p:pic>
      <p:sp>
        <p:nvSpPr>
          <p:cNvPr id="48" name="object 4">
            <a:extLst>
              <a:ext uri="{FF2B5EF4-FFF2-40B4-BE49-F238E27FC236}">
                <a16:creationId xmlns:a16="http://schemas.microsoft.com/office/drawing/2014/main" id="{8A392E60-627D-4A95-8184-4CA3230AD788}"/>
              </a:ext>
            </a:extLst>
          </p:cNvPr>
          <p:cNvSpPr/>
          <p:nvPr/>
        </p:nvSpPr>
        <p:spPr>
          <a:xfrm>
            <a:off x="1819600" y="6595996"/>
            <a:ext cx="8378140" cy="63117"/>
          </a:xfrm>
          <a:prstGeom prst="rect">
            <a:avLst/>
          </a:prstGeom>
          <a:solidFill>
            <a:srgbClr val="008A3E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t">
            <a:noAutofit/>
          </a:bodyPr>
          <a:lstStyle/>
          <a:p>
            <a:pPr>
              <a:defRPr sz="1200">
                <a:solidFill>
                  <a:srgbClr val="007E39"/>
                </a:solidFill>
              </a:defRPr>
            </a:pPr>
            <a:endParaRPr/>
          </a:p>
        </p:txBody>
      </p:sp>
      <p:sp>
        <p:nvSpPr>
          <p:cNvPr id="49" name="object 3">
            <a:extLst>
              <a:ext uri="{FF2B5EF4-FFF2-40B4-BE49-F238E27FC236}">
                <a16:creationId xmlns:a16="http://schemas.microsoft.com/office/drawing/2014/main" id="{1DD0CF9D-D79F-4FF9-9D3E-20CA0CD24819}"/>
              </a:ext>
            </a:extLst>
          </p:cNvPr>
          <p:cNvSpPr/>
          <p:nvPr/>
        </p:nvSpPr>
        <p:spPr>
          <a:xfrm>
            <a:off x="678217" y="6577888"/>
            <a:ext cx="1195194" cy="99313"/>
          </a:xfrm>
          <a:prstGeom prst="rect">
            <a:avLst/>
          </a:prstGeom>
          <a:solidFill>
            <a:srgbClr val="E2F0D9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t">
            <a:noAutofit/>
          </a:bodyPr>
          <a:lstStyle/>
          <a:p>
            <a:pPr>
              <a:defRPr sz="1200">
                <a:solidFill>
                  <a:srgbClr val="007E39"/>
                </a:solidFill>
              </a:defRPr>
            </a:pPr>
            <a:endParaRPr/>
          </a:p>
        </p:txBody>
      </p:sp>
      <p:sp>
        <p:nvSpPr>
          <p:cNvPr id="50" name="object 3">
            <a:extLst>
              <a:ext uri="{FF2B5EF4-FFF2-40B4-BE49-F238E27FC236}">
                <a16:creationId xmlns:a16="http://schemas.microsoft.com/office/drawing/2014/main" id="{9603FF05-63A1-4E9A-A2FC-4672776422ED}"/>
              </a:ext>
            </a:extLst>
          </p:cNvPr>
          <p:cNvSpPr/>
          <p:nvPr/>
        </p:nvSpPr>
        <p:spPr>
          <a:xfrm>
            <a:off x="10197732" y="6577887"/>
            <a:ext cx="1195194" cy="99313"/>
          </a:xfrm>
          <a:prstGeom prst="rect">
            <a:avLst/>
          </a:prstGeom>
          <a:solidFill>
            <a:srgbClr val="E2F0D9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t">
            <a:noAutofit/>
          </a:bodyPr>
          <a:lstStyle/>
          <a:p>
            <a:pPr>
              <a:defRPr sz="1200">
                <a:solidFill>
                  <a:srgbClr val="007E39"/>
                </a:solidFill>
              </a:defRPr>
            </a:pPr>
            <a:endParaRPr/>
          </a:p>
        </p:txBody>
      </p:sp>
      <p:pic>
        <p:nvPicPr>
          <p:cNvPr id="51" name="Imagem 10" descr="Imagem 10">
            <a:extLst>
              <a:ext uri="{FF2B5EF4-FFF2-40B4-BE49-F238E27FC236}">
                <a16:creationId xmlns:a16="http://schemas.microsoft.com/office/drawing/2014/main" id="{9F16EBE0-34CC-4C8D-AC61-D3F2E60AF6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041" y="4777384"/>
            <a:ext cx="2343502" cy="15634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7808539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B1B42B-D130-EBFC-F87B-D7447FDF0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453" y="595838"/>
            <a:ext cx="10515600" cy="484856"/>
          </a:xfrm>
        </p:spPr>
        <p:txBody>
          <a:bodyPr wrap="square" lIns="89896" tIns="44948" rIns="89896" bIns="44948">
            <a:spAutoFit/>
          </a:bodyPr>
          <a:lstStyle/>
          <a:p>
            <a:pPr defTabSz="449505" hangingPunct="0">
              <a:lnSpc>
                <a:spcPts val="2593"/>
              </a:lnSpc>
            </a:pPr>
            <a:r>
              <a:rPr lang="es-MX" sz="4800" dirty="0">
                <a:solidFill>
                  <a:srgbClr val="0C5C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itchFamily="2" charset="77"/>
                <a:ea typeface="+mn-ea"/>
                <a:sym typeface="Calibri"/>
              </a:rPr>
              <a:t>Resultados em </a:t>
            </a:r>
            <a:r>
              <a:rPr lang="es-MX" sz="4800" dirty="0" err="1">
                <a:solidFill>
                  <a:srgbClr val="0C5C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itchFamily="2" charset="77"/>
                <a:ea typeface="+mn-ea"/>
                <a:sym typeface="Calibri"/>
              </a:rPr>
              <a:t>Combustíveis</a:t>
            </a:r>
            <a:r>
              <a:rPr lang="es-MX" sz="4800" dirty="0">
                <a:solidFill>
                  <a:srgbClr val="0C5C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itchFamily="2" charset="77"/>
                <a:ea typeface="+mn-ea"/>
                <a:sym typeface="Calibri"/>
              </a:rPr>
              <a:t> </a:t>
            </a:r>
            <a:r>
              <a:rPr lang="es-MX" sz="4800" dirty="0" err="1">
                <a:solidFill>
                  <a:srgbClr val="0C5C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itchFamily="2" charset="77"/>
                <a:ea typeface="+mn-ea"/>
                <a:sym typeface="Calibri"/>
              </a:rPr>
              <a:t>nas</a:t>
            </a:r>
            <a:r>
              <a:rPr lang="es-MX" sz="4800" dirty="0">
                <a:solidFill>
                  <a:srgbClr val="0C5C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itchFamily="2" charset="77"/>
                <a:ea typeface="+mn-ea"/>
                <a:sym typeface="Calibri"/>
              </a:rPr>
              <a:t> Américas</a:t>
            </a:r>
            <a:endParaRPr lang="en-AR" sz="4800" dirty="0">
              <a:solidFill>
                <a:srgbClr val="0C5C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swald" pitchFamily="2" charset="77"/>
              <a:ea typeface="+mn-ea"/>
              <a:sym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7483B3-55AB-9481-08EC-3CB5E90EA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4771" y="6606774"/>
            <a:ext cx="802884" cy="216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r" defTabSz="914400" rtl="0" eaLnBrk="1" latinLnBrk="0" hangingPunct="1">
              <a:defRPr sz="1100" b="0" kern="1200">
                <a:solidFill>
                  <a:srgbClr val="6A6D71"/>
                </a:solidFill>
                <a:latin typeface="Helvetica-Light" panose="020B040000000000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67BF24-00AA-4908-9427-1209F340BBA6}" type="slidenum">
              <a:rPr lang="es-AR" smtClean="0"/>
              <a:pPr/>
              <a:t>14</a:t>
            </a:fld>
            <a:endParaRPr lang="es-AR"/>
          </a:p>
        </p:txBody>
      </p:sp>
      <p:sp>
        <p:nvSpPr>
          <p:cNvPr id="19" name="CuadroTexto 15">
            <a:extLst>
              <a:ext uri="{FF2B5EF4-FFF2-40B4-BE49-F238E27FC236}">
                <a16:creationId xmlns:a16="http://schemas.microsoft.com/office/drawing/2014/main" id="{F990681E-4313-2AAB-7CDA-A0AE0BF215C0}"/>
              </a:ext>
            </a:extLst>
          </p:cNvPr>
          <p:cNvSpPr txBox="1"/>
          <p:nvPr/>
        </p:nvSpPr>
        <p:spPr>
          <a:xfrm>
            <a:off x="11553605" y="3780463"/>
            <a:ext cx="4796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500" spc="-100" dirty="0">
                <a:solidFill>
                  <a:schemeClr val="bg1"/>
                </a:solidFill>
              </a:rPr>
              <a:t>54%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33F4C4B9-257C-5F15-FBE1-AB5B5B9A4D3B}"/>
              </a:ext>
            </a:extLst>
          </p:cNvPr>
          <p:cNvGrpSpPr/>
          <p:nvPr/>
        </p:nvGrpSpPr>
        <p:grpSpPr>
          <a:xfrm>
            <a:off x="778339" y="1126507"/>
            <a:ext cx="11122709" cy="5109248"/>
            <a:chOff x="778339" y="1126507"/>
            <a:chExt cx="11122709" cy="5109248"/>
          </a:xfrm>
        </p:grpSpPr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C9776AA7-DFCC-2F84-37C2-0B2F25252F20}"/>
                </a:ext>
              </a:extLst>
            </p:cNvPr>
            <p:cNvGrpSpPr/>
            <p:nvPr/>
          </p:nvGrpSpPr>
          <p:grpSpPr>
            <a:xfrm>
              <a:off x="930754" y="1431163"/>
              <a:ext cx="10457682" cy="4804592"/>
              <a:chOff x="930754" y="1431163"/>
              <a:chExt cx="10457682" cy="4804592"/>
            </a:xfrm>
          </p:grpSpPr>
          <p:grpSp>
            <p:nvGrpSpPr>
              <p:cNvPr id="21" name="Agrupar 20">
                <a:extLst>
                  <a:ext uri="{FF2B5EF4-FFF2-40B4-BE49-F238E27FC236}">
                    <a16:creationId xmlns:a16="http://schemas.microsoft.com/office/drawing/2014/main" id="{D3D53C1E-5B94-2C1D-C06F-1065D53CCD09}"/>
                  </a:ext>
                </a:extLst>
              </p:cNvPr>
              <p:cNvGrpSpPr/>
              <p:nvPr/>
            </p:nvGrpSpPr>
            <p:grpSpPr>
              <a:xfrm>
                <a:off x="930754" y="1431163"/>
                <a:ext cx="10457682" cy="4804592"/>
                <a:chOff x="930754" y="1431163"/>
                <a:chExt cx="10457682" cy="4804592"/>
              </a:xfrm>
            </p:grpSpPr>
            <p:pic>
              <p:nvPicPr>
                <p:cNvPr id="7" name="Imagen 2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" r="12502"/>
                <a:stretch/>
              </p:blipFill>
              <p:spPr>
                <a:xfrm>
                  <a:off x="930754" y="1431163"/>
                  <a:ext cx="9387419" cy="4804592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3" name="Retângulo 2">
                  <a:extLst>
                    <a:ext uri="{FF2B5EF4-FFF2-40B4-BE49-F238E27FC236}">
                      <a16:creationId xmlns:a16="http://schemas.microsoft.com/office/drawing/2014/main" id="{58C8EC7E-67DA-B54B-F337-523DE6862398}"/>
                    </a:ext>
                  </a:extLst>
                </p:cNvPr>
                <p:cNvSpPr/>
                <p:nvPr/>
              </p:nvSpPr>
              <p:spPr>
                <a:xfrm>
                  <a:off x="10328564" y="5548745"/>
                  <a:ext cx="1059872" cy="519546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</p:grpSp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D1F2F94D-CF27-7435-5F01-1BCAA5315B6C}"/>
                  </a:ext>
                </a:extLst>
              </p:cNvPr>
              <p:cNvSpPr/>
              <p:nvPr/>
            </p:nvSpPr>
            <p:spPr>
              <a:xfrm>
                <a:off x="1039091" y="2286000"/>
                <a:ext cx="1548245" cy="297180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p:grpSp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81C3BF13-3CDD-DDBB-5C68-0123250B4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9034" y="1126507"/>
              <a:ext cx="2392014" cy="639128"/>
            </a:xfrm>
            <a:prstGeom prst="rect">
              <a:avLst/>
            </a:prstGeom>
          </p:spPr>
        </p:pic>
        <p:sp>
          <p:nvSpPr>
            <p:cNvPr id="6" name="Rectángulo 5"/>
            <p:cNvSpPr/>
            <p:nvPr/>
          </p:nvSpPr>
          <p:spPr>
            <a:xfrm>
              <a:off x="3710940" y="3167646"/>
              <a:ext cx="483870" cy="217170"/>
            </a:xfrm>
            <a:prstGeom prst="rect">
              <a:avLst/>
            </a:prstGeom>
            <a:solidFill>
              <a:srgbClr val="067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3629837" y="3105835"/>
              <a:ext cx="57259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500" spc="-100" dirty="0">
                  <a:solidFill>
                    <a:schemeClr val="bg1"/>
                  </a:solidFill>
                </a:rPr>
                <a:t>1.0%</a:t>
              </a: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4904740" y="3167646"/>
              <a:ext cx="483870" cy="217170"/>
            </a:xfrm>
            <a:prstGeom prst="rect">
              <a:avLst/>
            </a:prstGeom>
            <a:solidFill>
              <a:srgbClr val="067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4823637" y="3105835"/>
              <a:ext cx="57259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500" spc="-100" dirty="0">
                  <a:solidFill>
                    <a:schemeClr val="bg1"/>
                  </a:solidFill>
                </a:rPr>
                <a:t>1.2%</a:t>
              </a:r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6098540" y="3167646"/>
              <a:ext cx="483870" cy="217170"/>
            </a:xfrm>
            <a:prstGeom prst="rect">
              <a:avLst/>
            </a:prstGeom>
            <a:solidFill>
              <a:srgbClr val="067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6017437" y="3105835"/>
              <a:ext cx="57259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500" spc="-100" dirty="0">
                  <a:solidFill>
                    <a:schemeClr val="bg1"/>
                  </a:solidFill>
                </a:rPr>
                <a:t>1.2%</a:t>
              </a: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7266940" y="3167646"/>
              <a:ext cx="483870" cy="217170"/>
            </a:xfrm>
            <a:prstGeom prst="rect">
              <a:avLst/>
            </a:prstGeom>
            <a:solidFill>
              <a:srgbClr val="067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7185837" y="3105835"/>
              <a:ext cx="57259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500" spc="-100" dirty="0">
                  <a:solidFill>
                    <a:schemeClr val="bg1"/>
                  </a:solidFill>
                </a:rPr>
                <a:t>1.0%</a:t>
              </a:r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8456611" y="3167646"/>
              <a:ext cx="483870" cy="217170"/>
            </a:xfrm>
            <a:prstGeom prst="rect">
              <a:avLst/>
            </a:prstGeom>
            <a:solidFill>
              <a:srgbClr val="067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8367888" y="3105835"/>
              <a:ext cx="57259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500" spc="-100" dirty="0">
                  <a:solidFill>
                    <a:schemeClr val="bg1"/>
                  </a:solidFill>
                </a:rPr>
                <a:t>1.1%</a:t>
              </a:r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9644380" y="3167646"/>
              <a:ext cx="483870" cy="217170"/>
            </a:xfrm>
            <a:prstGeom prst="rect">
              <a:avLst/>
            </a:prstGeom>
            <a:solidFill>
              <a:srgbClr val="067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9590735" y="3105834"/>
              <a:ext cx="57259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500" spc="-100" dirty="0">
                  <a:solidFill>
                    <a:schemeClr val="bg1"/>
                  </a:solidFill>
                </a:rPr>
                <a:t>1.0%</a:t>
              </a: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605223D4-8EB8-3282-F8F7-EBDA32085340}"/>
                </a:ext>
              </a:extLst>
            </p:cNvPr>
            <p:cNvSpPr txBox="1"/>
            <p:nvPr/>
          </p:nvSpPr>
          <p:spPr>
            <a:xfrm>
              <a:off x="778339" y="2731677"/>
              <a:ext cx="1765866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1200" i="0" u="none" strike="noStrike" cap="none" spc="0" normalizeH="0" baseline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MONÓXIDO DE CARBONO</a:t>
              </a: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36638D32-1E39-6B48-E29F-5C7A4BB0B98E}"/>
                </a:ext>
              </a:extLst>
            </p:cNvPr>
            <p:cNvSpPr txBox="1"/>
            <p:nvPr/>
          </p:nvSpPr>
          <p:spPr>
            <a:xfrm>
              <a:off x="971957" y="3183909"/>
              <a:ext cx="1565491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r>
                <a:rPr lang="pt-BR" sz="1200" dirty="0">
                  <a:solidFill>
                    <a:schemeClr val="bg1">
                      <a:lumMod val="50000"/>
                    </a:schemeClr>
                  </a:solidFill>
                </a:rPr>
                <a:t>DIÓXIDO DE CARBONO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32C1072D-FF49-4ACA-BB65-073F8621481E}"/>
                </a:ext>
              </a:extLst>
            </p:cNvPr>
            <p:cNvSpPr txBox="1"/>
            <p:nvPr/>
          </p:nvSpPr>
          <p:spPr>
            <a:xfrm>
              <a:off x="831238" y="3629136"/>
              <a:ext cx="1717776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r>
                <a:rPr lang="pt-BR" sz="1200" dirty="0">
                  <a:solidFill>
                    <a:schemeClr val="bg1">
                      <a:lumMod val="50000"/>
                    </a:schemeClr>
                  </a:solidFill>
                </a:rPr>
                <a:t>MATERIAL PARTICULADO</a:t>
              </a: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B47F2FF3-B18E-D9A1-AD1E-350E891C79AE}"/>
                </a:ext>
              </a:extLst>
            </p:cNvPr>
            <p:cNvSpPr txBox="1"/>
            <p:nvPr/>
          </p:nvSpPr>
          <p:spPr>
            <a:xfrm>
              <a:off x="1127449" y="4103628"/>
              <a:ext cx="1401985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r>
                <a:rPr lang="pt-BR" sz="1200" dirty="0">
                  <a:solidFill>
                    <a:schemeClr val="bg1">
                      <a:lumMod val="50000"/>
                    </a:schemeClr>
                  </a:solidFill>
                </a:rPr>
                <a:t>HIDROCARBONETOS</a:t>
              </a: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91FA0105-A3A9-740D-F530-18D3BEDAE89F}"/>
                </a:ext>
              </a:extLst>
            </p:cNvPr>
            <p:cNvSpPr txBox="1"/>
            <p:nvPr/>
          </p:nvSpPr>
          <p:spPr>
            <a:xfrm>
              <a:off x="949515" y="4518052"/>
              <a:ext cx="1563888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r>
                <a:rPr lang="pt-BR" sz="1200" dirty="0">
                  <a:solidFill>
                    <a:schemeClr val="bg1">
                      <a:lumMod val="50000"/>
                    </a:schemeClr>
                  </a:solidFill>
                </a:rPr>
                <a:t>ÓXIDO DE NITROGÊNIO</a:t>
              </a: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B32845CF-13DC-2207-2179-0580D32F38A0}"/>
                </a:ext>
              </a:extLst>
            </p:cNvPr>
            <p:cNvSpPr txBox="1"/>
            <p:nvPr/>
          </p:nvSpPr>
          <p:spPr>
            <a:xfrm>
              <a:off x="1717353" y="4954831"/>
              <a:ext cx="796050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r>
                <a:rPr lang="pt-BR" sz="1200" b="1" dirty="0">
                  <a:solidFill>
                    <a:srgbClr val="0070C0"/>
                  </a:solidFill>
                </a:rPr>
                <a:t>EFICIÊNCIA</a:t>
              </a:r>
            </a:p>
          </p:txBody>
        </p:sp>
        <p:grpSp>
          <p:nvGrpSpPr>
            <p:cNvPr id="36" name="Agrupar 35">
              <a:extLst>
                <a:ext uri="{FF2B5EF4-FFF2-40B4-BE49-F238E27FC236}">
                  <a16:creationId xmlns:a16="http://schemas.microsoft.com/office/drawing/2014/main" id="{B79B14FF-C9F3-3A76-C334-6AF7D9415561}"/>
                </a:ext>
              </a:extLst>
            </p:cNvPr>
            <p:cNvGrpSpPr/>
            <p:nvPr/>
          </p:nvGrpSpPr>
          <p:grpSpPr>
            <a:xfrm>
              <a:off x="10258164" y="1917210"/>
              <a:ext cx="1274618" cy="3478454"/>
              <a:chOff x="10239122" y="1917210"/>
              <a:chExt cx="1274618" cy="3478454"/>
            </a:xfrm>
          </p:grpSpPr>
          <p:pic>
            <p:nvPicPr>
              <p:cNvPr id="22" name="Imagen 2">
                <a:extLst>
                  <a:ext uri="{FF2B5EF4-FFF2-40B4-BE49-F238E27FC236}">
                    <a16:creationId xmlns:a16="http://schemas.microsoft.com/office/drawing/2014/main" id="{CC8C8158-1B9A-58B0-67F6-F4DCD83749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620" t="10130" r="12502" b="17472"/>
              <a:stretch/>
            </p:blipFill>
            <p:spPr>
              <a:xfrm>
                <a:off x="10239122" y="1917210"/>
                <a:ext cx="1274618" cy="347845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35" name="Imagem 34" descr="Uma imagem contendo Logotipo&#10;&#10;Descrição gerada automaticamente">
                <a:extLst>
                  <a:ext uri="{FF2B5EF4-FFF2-40B4-BE49-F238E27FC236}">
                    <a16:creationId xmlns:a16="http://schemas.microsoft.com/office/drawing/2014/main" id="{1146BA8E-171B-07E7-8D16-1B960390B8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59428" y="2015491"/>
                <a:ext cx="398144" cy="398142"/>
              </a:xfrm>
              <a:prstGeom prst="rect">
                <a:avLst/>
              </a:prstGeom>
            </p:spPr>
          </p:pic>
        </p:grpSp>
        <p:sp>
          <p:nvSpPr>
            <p:cNvPr id="48" name="Rectángulo 16">
              <a:extLst>
                <a:ext uri="{FF2B5EF4-FFF2-40B4-BE49-F238E27FC236}">
                  <a16:creationId xmlns:a16="http://schemas.microsoft.com/office/drawing/2014/main" id="{951AF1B7-72D5-26D9-1D87-B16641CF773A}"/>
                </a:ext>
              </a:extLst>
            </p:cNvPr>
            <p:cNvSpPr/>
            <p:nvPr/>
          </p:nvSpPr>
          <p:spPr>
            <a:xfrm>
              <a:off x="10788053" y="3633988"/>
              <a:ext cx="483870" cy="217170"/>
            </a:xfrm>
            <a:prstGeom prst="rect">
              <a:avLst/>
            </a:prstGeom>
            <a:solidFill>
              <a:srgbClr val="067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52" name="Rectángulo 16">
              <a:extLst>
                <a:ext uri="{FF2B5EF4-FFF2-40B4-BE49-F238E27FC236}">
                  <a16:creationId xmlns:a16="http://schemas.microsoft.com/office/drawing/2014/main" id="{E4FE55B7-8BA5-E172-07F3-5F51DC1D20C7}"/>
                </a:ext>
              </a:extLst>
            </p:cNvPr>
            <p:cNvSpPr/>
            <p:nvPr/>
          </p:nvSpPr>
          <p:spPr>
            <a:xfrm>
              <a:off x="10807064" y="4076559"/>
              <a:ext cx="483870" cy="217170"/>
            </a:xfrm>
            <a:prstGeom prst="rect">
              <a:avLst/>
            </a:prstGeom>
            <a:solidFill>
              <a:srgbClr val="067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53" name="Rectángulo 16">
              <a:extLst>
                <a:ext uri="{FF2B5EF4-FFF2-40B4-BE49-F238E27FC236}">
                  <a16:creationId xmlns:a16="http://schemas.microsoft.com/office/drawing/2014/main" id="{947A4985-C8AF-EB75-ED54-47FFF9884707}"/>
                </a:ext>
              </a:extLst>
            </p:cNvPr>
            <p:cNvSpPr/>
            <p:nvPr/>
          </p:nvSpPr>
          <p:spPr>
            <a:xfrm>
              <a:off x="10806110" y="4518052"/>
              <a:ext cx="483870" cy="217170"/>
            </a:xfrm>
            <a:prstGeom prst="rect">
              <a:avLst/>
            </a:prstGeom>
            <a:solidFill>
              <a:srgbClr val="067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54" name="Rectángulo 16">
              <a:extLst>
                <a:ext uri="{FF2B5EF4-FFF2-40B4-BE49-F238E27FC236}">
                  <a16:creationId xmlns:a16="http://schemas.microsoft.com/office/drawing/2014/main" id="{7962767F-3D3A-3A5B-C259-D4F4D8EB2C7A}"/>
                </a:ext>
              </a:extLst>
            </p:cNvPr>
            <p:cNvSpPr/>
            <p:nvPr/>
          </p:nvSpPr>
          <p:spPr>
            <a:xfrm>
              <a:off x="10834679" y="4957520"/>
              <a:ext cx="483870" cy="217170"/>
            </a:xfrm>
            <a:prstGeom prst="rect">
              <a:avLst/>
            </a:prstGeom>
            <a:solidFill>
              <a:srgbClr val="067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55" name="CuadroTexto 15">
              <a:extLst>
                <a:ext uri="{FF2B5EF4-FFF2-40B4-BE49-F238E27FC236}">
                  <a16:creationId xmlns:a16="http://schemas.microsoft.com/office/drawing/2014/main" id="{27B603EA-4F1A-BB73-A3CC-7602726D2929}"/>
                </a:ext>
              </a:extLst>
            </p:cNvPr>
            <p:cNvSpPr txBox="1"/>
            <p:nvPr/>
          </p:nvSpPr>
          <p:spPr>
            <a:xfrm>
              <a:off x="10797194" y="3554496"/>
              <a:ext cx="47961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500" spc="-100" dirty="0">
                  <a:solidFill>
                    <a:schemeClr val="bg1"/>
                  </a:solidFill>
                </a:rPr>
                <a:t>56%</a:t>
              </a:r>
            </a:p>
          </p:txBody>
        </p:sp>
        <p:sp>
          <p:nvSpPr>
            <p:cNvPr id="57" name="CuadroTexto 15">
              <a:extLst>
                <a:ext uri="{FF2B5EF4-FFF2-40B4-BE49-F238E27FC236}">
                  <a16:creationId xmlns:a16="http://schemas.microsoft.com/office/drawing/2014/main" id="{9C8EC16D-CFAD-20EF-D84E-5F78603131FA}"/>
                </a:ext>
              </a:extLst>
            </p:cNvPr>
            <p:cNvSpPr txBox="1"/>
            <p:nvPr/>
          </p:nvSpPr>
          <p:spPr>
            <a:xfrm>
              <a:off x="10773033" y="4027076"/>
              <a:ext cx="47961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500" spc="-100" dirty="0">
                  <a:solidFill>
                    <a:schemeClr val="bg1"/>
                  </a:solidFill>
                </a:rPr>
                <a:t>54%</a:t>
              </a:r>
            </a:p>
          </p:txBody>
        </p:sp>
        <p:sp>
          <p:nvSpPr>
            <p:cNvPr id="58" name="CuadroTexto 15">
              <a:extLst>
                <a:ext uri="{FF2B5EF4-FFF2-40B4-BE49-F238E27FC236}">
                  <a16:creationId xmlns:a16="http://schemas.microsoft.com/office/drawing/2014/main" id="{F51FDCBA-BB9D-5CE0-BAAC-DF89F272D4B6}"/>
                </a:ext>
              </a:extLst>
            </p:cNvPr>
            <p:cNvSpPr txBox="1"/>
            <p:nvPr/>
          </p:nvSpPr>
          <p:spPr>
            <a:xfrm>
              <a:off x="10761747" y="4484027"/>
              <a:ext cx="47961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500" spc="-100" dirty="0">
                  <a:solidFill>
                    <a:schemeClr val="bg1"/>
                  </a:solidFill>
                </a:rPr>
                <a:t>26%</a:t>
              </a:r>
            </a:p>
          </p:txBody>
        </p:sp>
        <p:sp>
          <p:nvSpPr>
            <p:cNvPr id="59" name="CuadroTexto 15">
              <a:extLst>
                <a:ext uri="{FF2B5EF4-FFF2-40B4-BE49-F238E27FC236}">
                  <a16:creationId xmlns:a16="http://schemas.microsoft.com/office/drawing/2014/main" id="{9840C9FA-8B47-E0BD-F88E-99D87FDC6C62}"/>
                </a:ext>
              </a:extLst>
            </p:cNvPr>
            <p:cNvSpPr txBox="1"/>
            <p:nvPr/>
          </p:nvSpPr>
          <p:spPr>
            <a:xfrm>
              <a:off x="10745956" y="4920772"/>
              <a:ext cx="47961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500" spc="-100" dirty="0">
                  <a:solidFill>
                    <a:schemeClr val="bg1"/>
                  </a:solidFill>
                </a:rPr>
                <a:t>12%</a:t>
              </a:r>
            </a:p>
          </p:txBody>
        </p:sp>
        <p:pic>
          <p:nvPicPr>
            <p:cNvPr id="42" name="Imagem 41" descr="Interface gráfica do usuário&#10;&#10;Descrição gerada automaticamente com confiança baixa">
              <a:extLst>
                <a:ext uri="{FF2B5EF4-FFF2-40B4-BE49-F238E27FC236}">
                  <a16:creationId xmlns:a16="http://schemas.microsoft.com/office/drawing/2014/main" id="{FC3191DC-0E1D-080D-BD32-5695ED48E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8404" y="5646641"/>
              <a:ext cx="1255336" cy="338137"/>
            </a:xfrm>
            <a:prstGeom prst="rect">
              <a:avLst/>
            </a:prstGeom>
          </p:spPr>
        </p:pic>
        <p:pic>
          <p:nvPicPr>
            <p:cNvPr id="61" name="Imagem 60">
              <a:extLst>
                <a:ext uri="{FF2B5EF4-FFF2-40B4-BE49-F238E27FC236}">
                  <a16:creationId xmlns:a16="http://schemas.microsoft.com/office/drawing/2014/main" id="{B6737DFF-E404-A226-F8D0-B85BED6FB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44024" y="3075900"/>
              <a:ext cx="1130052" cy="361465"/>
            </a:xfrm>
            <a:prstGeom prst="rect">
              <a:avLst/>
            </a:prstGeom>
          </p:spPr>
        </p:pic>
        <p:sp>
          <p:nvSpPr>
            <p:cNvPr id="20" name="Rectángulo 16">
              <a:extLst>
                <a:ext uri="{FF2B5EF4-FFF2-40B4-BE49-F238E27FC236}">
                  <a16:creationId xmlns:a16="http://schemas.microsoft.com/office/drawing/2014/main" id="{903E67E1-EBC0-A662-AE03-12F1012AE4A6}"/>
                </a:ext>
              </a:extLst>
            </p:cNvPr>
            <p:cNvSpPr/>
            <p:nvPr/>
          </p:nvSpPr>
          <p:spPr>
            <a:xfrm>
              <a:off x="10834809" y="2693806"/>
              <a:ext cx="483870" cy="217170"/>
            </a:xfrm>
            <a:prstGeom prst="rect">
              <a:avLst/>
            </a:prstGeom>
            <a:solidFill>
              <a:srgbClr val="067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4" name="CuadroTexto 15">
              <a:extLst>
                <a:ext uri="{FF2B5EF4-FFF2-40B4-BE49-F238E27FC236}">
                  <a16:creationId xmlns:a16="http://schemas.microsoft.com/office/drawing/2014/main" id="{585FE258-0A76-BE29-F943-28827676558A}"/>
                </a:ext>
              </a:extLst>
            </p:cNvPr>
            <p:cNvSpPr txBox="1"/>
            <p:nvPr/>
          </p:nvSpPr>
          <p:spPr>
            <a:xfrm>
              <a:off x="10784882" y="2642236"/>
              <a:ext cx="47961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500" spc="-100" dirty="0">
                  <a:solidFill>
                    <a:schemeClr val="bg1"/>
                  </a:solidFill>
                </a:rPr>
                <a:t>54%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83263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1504" y="544402"/>
            <a:ext cx="30283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50" dirty="0">
                <a:solidFill>
                  <a:srgbClr val="0070C0"/>
                </a:solidFill>
              </a:rPr>
              <a:t>MINING</a:t>
            </a:r>
            <a:r>
              <a:rPr sz="2000" spc="-40" dirty="0">
                <a:solidFill>
                  <a:srgbClr val="0070C0"/>
                </a:solidFill>
              </a:rPr>
              <a:t> </a:t>
            </a:r>
            <a:r>
              <a:rPr sz="2000" spc="-5" dirty="0">
                <a:solidFill>
                  <a:srgbClr val="0070C0"/>
                </a:solidFill>
              </a:rPr>
              <a:t>COMPANY</a:t>
            </a:r>
            <a:r>
              <a:rPr sz="2000" spc="-40" dirty="0">
                <a:solidFill>
                  <a:srgbClr val="0070C0"/>
                </a:solidFill>
              </a:rPr>
              <a:t> </a:t>
            </a:r>
            <a:r>
              <a:rPr sz="2000" spc="-160" dirty="0">
                <a:solidFill>
                  <a:srgbClr val="0070C0"/>
                </a:solidFill>
              </a:rPr>
              <a:t>USER</a:t>
            </a:r>
            <a:endParaRPr sz="2000"/>
          </a:p>
        </p:txBody>
      </p:sp>
      <p:sp>
        <p:nvSpPr>
          <p:cNvPr id="4" name="object 4"/>
          <p:cNvSpPr txBox="1"/>
          <p:nvPr/>
        </p:nvSpPr>
        <p:spPr>
          <a:xfrm>
            <a:off x="9755230" y="1709241"/>
            <a:ext cx="1823720" cy="63881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37185" marR="5080" indent="-325120">
              <a:lnSpc>
                <a:spcPct val="101200"/>
              </a:lnSpc>
              <a:spcBef>
                <a:spcPts val="70"/>
              </a:spcBef>
            </a:pPr>
            <a:r>
              <a:rPr sz="2000" spc="15" dirty="0">
                <a:solidFill>
                  <a:srgbClr val="FFFFFF"/>
                </a:solidFill>
                <a:latin typeface="Arial"/>
                <a:cs typeface="Arial"/>
              </a:rPr>
              <a:t>Long 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Term 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User </a:t>
            </a:r>
            <a:r>
              <a:rPr sz="2000" spc="-5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(10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year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+)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55230" y="3331438"/>
            <a:ext cx="1969770" cy="63881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476250" marR="5080" indent="-463550">
              <a:lnSpc>
                <a:spcPct val="101299"/>
              </a:lnSpc>
              <a:spcBef>
                <a:spcPts val="65"/>
              </a:spcBef>
            </a:pP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Energy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Efficiency </a:t>
            </a:r>
            <a:r>
              <a:rPr sz="2000" spc="-5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7%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more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823683" y="4916398"/>
            <a:ext cx="1686560" cy="63881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421640" marR="5080" indent="-409575">
              <a:lnSpc>
                <a:spcPct val="101299"/>
              </a:lnSpc>
              <a:spcBef>
                <a:spcPts val="65"/>
              </a:spcBef>
            </a:pP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Emissions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Less </a:t>
            </a:r>
            <a:r>
              <a:rPr sz="2000" spc="-5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50%</a:t>
            </a:r>
            <a:endParaRPr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0070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9">
            <a:extLst>
              <a:ext uri="{FF2B5EF4-FFF2-40B4-BE49-F238E27FC236}">
                <a16:creationId xmlns:a16="http://schemas.microsoft.com/office/drawing/2014/main" id="{CB9C403D-E22F-C8B9-77F1-73A7A4F487EE}"/>
              </a:ext>
            </a:extLst>
          </p:cNvPr>
          <p:cNvSpPr/>
          <p:nvPr/>
        </p:nvSpPr>
        <p:spPr>
          <a:xfrm>
            <a:off x="1171616" y="3429000"/>
            <a:ext cx="6953791" cy="484856"/>
          </a:xfrm>
          <a:prstGeom prst="rect">
            <a:avLst/>
          </a:prstGeom>
        </p:spPr>
        <p:txBody>
          <a:bodyPr wrap="square" lIns="89896" tIns="44948" rIns="89896" bIns="44948">
            <a:spAutoFit/>
          </a:bodyPr>
          <a:lstStyle/>
          <a:p>
            <a:pPr defTabSz="449505" fontAlgn="auto">
              <a:lnSpc>
                <a:spcPts val="259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rgbClr val="0C5C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itchFamily="2" charset="77"/>
                <a:cs typeface="Avenir Medium"/>
              </a:rPr>
              <a:t>Cases de </a:t>
            </a:r>
            <a:r>
              <a:rPr lang="en-US" sz="4800" dirty="0" err="1">
                <a:solidFill>
                  <a:srgbClr val="0C5C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itchFamily="2" charset="77"/>
                <a:cs typeface="Avenir Medium"/>
              </a:rPr>
              <a:t>Sucesso</a:t>
            </a:r>
            <a:r>
              <a:rPr lang="en-US" sz="4800" dirty="0">
                <a:solidFill>
                  <a:srgbClr val="0C5C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itchFamily="2" charset="77"/>
                <a:cs typeface="Avenir Medium"/>
              </a:rPr>
              <a:t> no </a:t>
            </a:r>
            <a:r>
              <a:rPr lang="en-US" sz="4800" dirty="0" err="1">
                <a:solidFill>
                  <a:srgbClr val="0C5C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itchFamily="2" charset="77"/>
                <a:cs typeface="Avenir Medium"/>
              </a:rPr>
              <a:t>Brasil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swald" pitchFamily="2" charset="77"/>
            </a:endParaRPr>
          </a:p>
        </p:txBody>
      </p:sp>
      <p:pic>
        <p:nvPicPr>
          <p:cNvPr id="2050" name="Picture 2" descr="Mapa do Brasil | Você Concursado">
            <a:extLst>
              <a:ext uri="{FF2B5EF4-FFF2-40B4-BE49-F238E27FC236}">
                <a16:creationId xmlns:a16="http://schemas.microsoft.com/office/drawing/2014/main" id="{9B4FA943-A842-CB84-84A4-B1C8BFB02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401" y="661293"/>
            <a:ext cx="5263599" cy="517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2727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25737" y="6046773"/>
            <a:ext cx="11524019" cy="611387"/>
            <a:chOff x="325737" y="6046773"/>
            <a:chExt cx="11524019" cy="611387"/>
          </a:xfrm>
        </p:grpSpPr>
        <p:sp>
          <p:nvSpPr>
            <p:cNvPr id="5" name="object 4"/>
            <p:cNvSpPr/>
            <p:nvPr/>
          </p:nvSpPr>
          <p:spPr>
            <a:xfrm>
              <a:off x="2049390" y="6551620"/>
              <a:ext cx="8576839" cy="63115"/>
            </a:xfrm>
            <a:prstGeom prst="rect">
              <a:avLst/>
            </a:prstGeom>
            <a:solidFill>
              <a:srgbClr val="008A3E"/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6" name="Imagen 25" descr="Imagen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5737" y="6046773"/>
              <a:ext cx="283481" cy="61138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object 3"/>
            <p:cNvSpPr/>
            <p:nvPr/>
          </p:nvSpPr>
          <p:spPr>
            <a:xfrm>
              <a:off x="88093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sp>
          <p:nvSpPr>
            <p:cNvPr id="8" name="object 3"/>
            <p:cNvSpPr/>
            <p:nvPr/>
          </p:nvSpPr>
          <p:spPr>
            <a:xfrm>
              <a:off x="1062621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</p:grpSp>
      <p:pic>
        <p:nvPicPr>
          <p:cNvPr id="18" name="Imagem 17">
            <a:extLst>
              <a:ext uri="{FF2B5EF4-FFF2-40B4-BE49-F238E27FC236}">
                <a16:creationId xmlns:a16="http://schemas.microsoft.com/office/drawing/2014/main" id="{CB2FA715-584E-440B-9A1E-89A68F5253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45" y="416486"/>
            <a:ext cx="2392014" cy="639128"/>
          </a:xfrm>
          <a:prstGeom prst="rect">
            <a:avLst/>
          </a:prstGeom>
        </p:spPr>
      </p:pic>
      <p:pic>
        <p:nvPicPr>
          <p:cNvPr id="11" name="object 5">
            <a:extLst>
              <a:ext uri="{FF2B5EF4-FFF2-40B4-BE49-F238E27FC236}">
                <a16:creationId xmlns:a16="http://schemas.microsoft.com/office/drawing/2014/main" id="{8E9C8732-D193-4DE4-9EFA-346388B3FC6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92077" y="1385035"/>
            <a:ext cx="1161177" cy="1161177"/>
          </a:xfrm>
          <a:prstGeom prst="rect">
            <a:avLst/>
          </a:prstGeom>
        </p:spPr>
      </p:pic>
      <p:pic>
        <p:nvPicPr>
          <p:cNvPr id="12" name="Picture 2" descr="Dislub Equador">
            <a:extLst>
              <a:ext uri="{FF2B5EF4-FFF2-40B4-BE49-F238E27FC236}">
                <a16:creationId xmlns:a16="http://schemas.microsoft.com/office/drawing/2014/main" id="{02EC39E0-8973-4AAF-A8B6-3E3924FE3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683" y="1546593"/>
            <a:ext cx="2074209" cy="99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Ônibus Mania - Apenas um hobby.: Viação Pendotiba">
            <a:extLst>
              <a:ext uri="{FF2B5EF4-FFF2-40B4-BE49-F238E27FC236}">
                <a16:creationId xmlns:a16="http://schemas.microsoft.com/office/drawing/2014/main" id="{A8BA1D8D-83F4-4E32-B97B-A70A055FD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37" y="3137459"/>
            <a:ext cx="2286460" cy="46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leSat Combustíveis - Wikiwand">
            <a:extLst>
              <a:ext uri="{FF2B5EF4-FFF2-40B4-BE49-F238E27FC236}">
                <a16:creationId xmlns:a16="http://schemas.microsoft.com/office/drawing/2014/main" id="{1DA316B7-11DF-DCBB-7A62-6A7F48FE7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328" y="1786808"/>
            <a:ext cx="1968645" cy="50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ação Nossa Senhora do Amparo Ltda.">
            <a:extLst>
              <a:ext uri="{FF2B5EF4-FFF2-40B4-BE49-F238E27FC236}">
                <a16:creationId xmlns:a16="http://schemas.microsoft.com/office/drawing/2014/main" id="{C1EA0275-8D91-31C7-376B-3EA319036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809" y="2925114"/>
            <a:ext cx="1968645" cy="103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77B2A5F-5F11-5BD9-0B76-A05EE4ED70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2578" y="3141727"/>
            <a:ext cx="2286460" cy="574546"/>
          </a:xfrm>
          <a:prstGeom prst="rect">
            <a:avLst/>
          </a:prstGeom>
        </p:spPr>
      </p:pic>
      <p:sp>
        <p:nvSpPr>
          <p:cNvPr id="21" name="Rectangle 39">
            <a:extLst>
              <a:ext uri="{FF2B5EF4-FFF2-40B4-BE49-F238E27FC236}">
                <a16:creationId xmlns:a16="http://schemas.microsoft.com/office/drawing/2014/main" id="{910413A1-8DA4-BF2D-3A84-D6D1F5A4C738}"/>
              </a:ext>
            </a:extLst>
          </p:cNvPr>
          <p:cNvSpPr/>
          <p:nvPr/>
        </p:nvSpPr>
        <p:spPr>
          <a:xfrm>
            <a:off x="165140" y="412795"/>
            <a:ext cx="9325867" cy="424199"/>
          </a:xfrm>
          <a:prstGeom prst="rect">
            <a:avLst/>
          </a:prstGeom>
        </p:spPr>
        <p:txBody>
          <a:bodyPr wrap="square" lIns="89896" tIns="44948" rIns="89896" bIns="44948">
            <a:spAutoFit/>
          </a:bodyPr>
          <a:lstStyle/>
          <a:p>
            <a:pPr defTabSz="449505" fontAlgn="auto">
              <a:lnSpc>
                <a:spcPts val="259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59" dirty="0">
                <a:solidFill>
                  <a:srgbClr val="0C5C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itchFamily="2" charset="77"/>
                <a:cs typeface="Avenir Medium"/>
              </a:rPr>
              <a:t>Cases de </a:t>
            </a:r>
            <a:r>
              <a:rPr lang="en-US" sz="2559" dirty="0" err="1">
                <a:solidFill>
                  <a:srgbClr val="0C5C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itchFamily="2" charset="77"/>
                <a:cs typeface="Avenir Medium"/>
              </a:rPr>
              <a:t>Sucesso</a:t>
            </a:r>
            <a:r>
              <a:rPr lang="en-US" sz="2559" dirty="0">
                <a:solidFill>
                  <a:srgbClr val="0C5C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itchFamily="2" charset="77"/>
                <a:cs typeface="Avenir Medium"/>
              </a:rPr>
              <a:t> no </a:t>
            </a:r>
            <a:r>
              <a:rPr lang="en-US" sz="2559" dirty="0" err="1">
                <a:solidFill>
                  <a:srgbClr val="0C5C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itchFamily="2" charset="77"/>
                <a:cs typeface="Avenir Medium"/>
              </a:rPr>
              <a:t>Brasil</a:t>
            </a:r>
            <a:endParaRPr lang="en-US" sz="255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swald" pitchFamily="2" charset="77"/>
            </a:endParaRPr>
          </a:p>
        </p:txBody>
      </p:sp>
      <p:cxnSp>
        <p:nvCxnSpPr>
          <p:cNvPr id="22" name="Straight Connector 40">
            <a:extLst>
              <a:ext uri="{FF2B5EF4-FFF2-40B4-BE49-F238E27FC236}">
                <a16:creationId xmlns:a16="http://schemas.microsoft.com/office/drawing/2014/main" id="{D18571B7-F5F8-4531-0C4E-9C8FCA89D6C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9178" y="820965"/>
            <a:ext cx="9325867" cy="0"/>
          </a:xfrm>
          <a:prstGeom prst="line">
            <a:avLst/>
          </a:prstGeom>
          <a:noFill/>
          <a:ln w="9525" algn="ctr">
            <a:solidFill>
              <a:srgbClr val="006600"/>
            </a:solidFill>
            <a:round/>
            <a:headEnd/>
            <a:tailEnd/>
          </a:ln>
        </p:spPr>
      </p:cxnSp>
      <p:pic>
        <p:nvPicPr>
          <p:cNvPr id="24" name="Picture 2" descr="Mapa do Brasil | Você Concursado">
            <a:extLst>
              <a:ext uri="{FF2B5EF4-FFF2-40B4-BE49-F238E27FC236}">
                <a16:creationId xmlns:a16="http://schemas.microsoft.com/office/drawing/2014/main" id="{D62FFD2F-E49C-6A80-D3AF-243AA6DD7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335" y="1040297"/>
            <a:ext cx="1482922" cy="145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 descr="Uma imagem contendo Logotipo&#10;&#10;Descrição gerada automaticamente">
            <a:extLst>
              <a:ext uri="{FF2B5EF4-FFF2-40B4-BE49-F238E27FC236}">
                <a16:creationId xmlns:a16="http://schemas.microsoft.com/office/drawing/2014/main" id="{87A28C25-4942-5DE3-B725-203430D5995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954" y="5349053"/>
            <a:ext cx="1003091" cy="1003091"/>
          </a:xfrm>
          <a:prstGeom prst="rect">
            <a:avLst/>
          </a:prstGeom>
        </p:spPr>
      </p:pic>
      <p:pic>
        <p:nvPicPr>
          <p:cNvPr id="19" name="Imagem 18" descr="Desenho de um cachorro&#10;&#10;Descrição gerada automaticamente">
            <a:extLst>
              <a:ext uri="{FF2B5EF4-FFF2-40B4-BE49-F238E27FC236}">
                <a16:creationId xmlns:a16="http://schemas.microsoft.com/office/drawing/2014/main" id="{F8A6004E-E8A6-50CD-6FC4-5F21245730B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527" y="4305158"/>
            <a:ext cx="2338971" cy="498861"/>
          </a:xfrm>
          <a:prstGeom prst="rect">
            <a:avLst/>
          </a:prstGeom>
        </p:spPr>
      </p:pic>
      <p:pic>
        <p:nvPicPr>
          <p:cNvPr id="23" name="Imagem 22" descr="Logotipo&#10;&#10;Descrição gerada automaticamente com confiança média">
            <a:extLst>
              <a:ext uri="{FF2B5EF4-FFF2-40B4-BE49-F238E27FC236}">
                <a16:creationId xmlns:a16="http://schemas.microsoft.com/office/drawing/2014/main" id="{74CEF296-9059-F7C8-AC74-9F9EAE61C7A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60" b="27555"/>
          <a:stretch/>
        </p:blipFill>
        <p:spPr>
          <a:xfrm>
            <a:off x="9232291" y="3080157"/>
            <a:ext cx="2338971" cy="549874"/>
          </a:xfrm>
          <a:prstGeom prst="rect">
            <a:avLst/>
          </a:prstGeom>
        </p:spPr>
      </p:pic>
      <p:pic>
        <p:nvPicPr>
          <p:cNvPr id="26" name="Imagem 25" descr="Logotipo&#10;&#10;Descrição gerada automaticamente com confiança média">
            <a:extLst>
              <a:ext uri="{FF2B5EF4-FFF2-40B4-BE49-F238E27FC236}">
                <a16:creationId xmlns:a16="http://schemas.microsoft.com/office/drawing/2014/main" id="{58F57CDA-EA7F-F2C8-F103-AA0B940D4B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198" y="3866044"/>
            <a:ext cx="2567064" cy="1283532"/>
          </a:xfrm>
          <a:prstGeom prst="rect">
            <a:avLst/>
          </a:prstGeom>
        </p:spPr>
      </p:pic>
      <p:pic>
        <p:nvPicPr>
          <p:cNvPr id="30" name="Imagem 29" descr="Logotipo&#10;&#10;Descrição gerada automaticamente">
            <a:extLst>
              <a:ext uri="{FF2B5EF4-FFF2-40B4-BE49-F238E27FC236}">
                <a16:creationId xmlns:a16="http://schemas.microsoft.com/office/drawing/2014/main" id="{58E2093C-FACB-4D82-9ADB-53168CCE855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605" y="5312516"/>
            <a:ext cx="1003091" cy="1003091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737DEFC3-3F5D-D5FB-6B90-8381F8E3E9F6}"/>
              </a:ext>
            </a:extLst>
          </p:cNvPr>
          <p:cNvGrpSpPr/>
          <p:nvPr/>
        </p:nvGrpSpPr>
        <p:grpSpPr>
          <a:xfrm>
            <a:off x="4626710" y="5313411"/>
            <a:ext cx="2484788" cy="886080"/>
            <a:chOff x="2814576" y="5257582"/>
            <a:chExt cx="3079245" cy="1098064"/>
          </a:xfrm>
        </p:grpSpPr>
        <p:pic>
          <p:nvPicPr>
            <p:cNvPr id="28" name="Imagem 27" descr="Logotipo&#10;&#10;Descrição gerada automaticamente">
              <a:extLst>
                <a:ext uri="{FF2B5EF4-FFF2-40B4-BE49-F238E27FC236}">
                  <a16:creationId xmlns:a16="http://schemas.microsoft.com/office/drawing/2014/main" id="{47A08DF6-7A07-8DC8-74AB-B13046C38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6" y="5319154"/>
              <a:ext cx="1403224" cy="995701"/>
            </a:xfrm>
            <a:prstGeom prst="rect">
              <a:avLst/>
            </a:prstGeom>
          </p:spPr>
        </p:pic>
        <p:pic>
          <p:nvPicPr>
            <p:cNvPr id="32" name="Imagem 31" descr="Logotipo, nome da empresa&#10;&#10;Descrição gerada automaticamente">
              <a:extLst>
                <a:ext uri="{FF2B5EF4-FFF2-40B4-BE49-F238E27FC236}">
                  <a16:creationId xmlns:a16="http://schemas.microsoft.com/office/drawing/2014/main" id="{4549A8A5-ADB0-C4B0-7FC8-B5771D565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73" t="31287" r="3109" b="37790"/>
            <a:stretch/>
          </p:blipFill>
          <p:spPr>
            <a:xfrm>
              <a:off x="4217800" y="5257582"/>
              <a:ext cx="1676021" cy="1098064"/>
            </a:xfrm>
            <a:prstGeom prst="rect">
              <a:avLst/>
            </a:prstGeom>
          </p:spPr>
        </p:pic>
      </p:grpSp>
      <p:pic>
        <p:nvPicPr>
          <p:cNvPr id="9" name="Imagem 8" descr="Desenho de bandeira&#10;&#10;Descrição gerada automaticamente com confiança média">
            <a:extLst>
              <a:ext uri="{FF2B5EF4-FFF2-40B4-BE49-F238E27FC236}">
                <a16:creationId xmlns:a16="http://schemas.microsoft.com/office/drawing/2014/main" id="{264EDF63-9E1A-6D2A-6B40-95A5817A9B0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37" y="4132497"/>
            <a:ext cx="2329269" cy="67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119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9">
            <a:extLst>
              <a:ext uri="{FF2B5EF4-FFF2-40B4-BE49-F238E27FC236}">
                <a16:creationId xmlns:a16="http://schemas.microsoft.com/office/drawing/2014/main" id="{CB9C403D-E22F-C8B9-77F1-73A7A4F487EE}"/>
              </a:ext>
            </a:extLst>
          </p:cNvPr>
          <p:cNvSpPr/>
          <p:nvPr/>
        </p:nvSpPr>
        <p:spPr>
          <a:xfrm>
            <a:off x="4628494" y="4298795"/>
            <a:ext cx="6953791" cy="484856"/>
          </a:xfrm>
          <a:prstGeom prst="rect">
            <a:avLst/>
          </a:prstGeom>
        </p:spPr>
        <p:txBody>
          <a:bodyPr wrap="square" lIns="89896" tIns="44948" rIns="89896" bIns="44948">
            <a:spAutoFit/>
          </a:bodyPr>
          <a:lstStyle/>
          <a:p>
            <a:pPr defTabSz="449505" fontAlgn="auto">
              <a:lnSpc>
                <a:spcPts val="259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rgbClr val="0C5C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itchFamily="2" charset="77"/>
                <a:cs typeface="Avenir Medium"/>
              </a:rPr>
              <a:t>Cases de </a:t>
            </a:r>
            <a:r>
              <a:rPr lang="en-US" sz="4800" dirty="0" err="1">
                <a:solidFill>
                  <a:srgbClr val="0C5C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itchFamily="2" charset="77"/>
                <a:cs typeface="Avenir Medium"/>
              </a:rPr>
              <a:t>Sucesso</a:t>
            </a:r>
            <a:r>
              <a:rPr lang="en-US" sz="4800" dirty="0">
                <a:solidFill>
                  <a:srgbClr val="0C5C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itchFamily="2" charset="77"/>
                <a:cs typeface="Avenir Medium"/>
              </a:rPr>
              <a:t> no Mundo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swald" pitchFamily="2" charset="77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C0963C7-875C-20F9-2408-257AD25DE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195" y="-1293541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797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37CDB26B-769E-67BC-8B1F-1DB2C030E008}"/>
              </a:ext>
            </a:extLst>
          </p:cNvPr>
          <p:cNvGrpSpPr/>
          <p:nvPr/>
        </p:nvGrpSpPr>
        <p:grpSpPr>
          <a:xfrm>
            <a:off x="2134788" y="2183886"/>
            <a:ext cx="7801063" cy="3038786"/>
            <a:chOff x="373856" y="1512843"/>
            <a:chExt cx="11527240" cy="4490262"/>
          </a:xfrm>
        </p:grpSpPr>
        <p:pic>
          <p:nvPicPr>
            <p:cNvPr id="598" name="Imagen" descr="Imagen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9699" y="5084806"/>
              <a:ext cx="1051753" cy="79186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99" name="Imagen" descr="Imagen"/>
            <p:cNvPicPr>
              <a:picLocks noChangeAspect="1"/>
            </p:cNvPicPr>
            <p:nvPr/>
          </p:nvPicPr>
          <p:blipFill>
            <a:blip r:embed="rId3"/>
            <a:srcRect t="26815" b="27769"/>
            <a:stretch>
              <a:fillRect/>
            </a:stretch>
          </p:blipFill>
          <p:spPr>
            <a:xfrm>
              <a:off x="9487634" y="1853725"/>
              <a:ext cx="2413462" cy="6208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00" name="Imagen" descr="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91115" y="1752418"/>
              <a:ext cx="2174249" cy="75367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01" name="Imagen" descr="Imagen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43517" y="3413747"/>
              <a:ext cx="1159679" cy="86864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02" name="Imagen 116" descr="Imagen 1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632012">
              <a:off x="10415306" y="3185098"/>
              <a:ext cx="382348" cy="39579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03" name="Imagen 87" descr="Imagen 8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98882" y="1512843"/>
              <a:ext cx="399873" cy="39987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04" name="Imagen 87" descr="Imagen 8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4846" y="4825488"/>
              <a:ext cx="399873" cy="39987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05" name="Imagen 87" descr="Imagen 8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33606" y="1543561"/>
              <a:ext cx="399873" cy="39987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06" name="Imagen 87" descr="Imagen 8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83118" y="4805959"/>
              <a:ext cx="399873" cy="39987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07" name="Imagen 87" descr="Imagen 8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38161" y="3184119"/>
              <a:ext cx="399873" cy="39987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08" name="Imagen 87" descr="Imagen 8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83170" y="1543561"/>
              <a:ext cx="399873" cy="39987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09" name="Imagen 3" descr="Imagen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3674" y="1535714"/>
              <a:ext cx="382220" cy="35413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10" name="Imagen 3" descr="Imagen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69407" y="4794753"/>
              <a:ext cx="382222" cy="35413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11" name="Imagen 116" descr="Imagen 1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632012">
              <a:off x="2208969" y="3129338"/>
              <a:ext cx="382348" cy="39579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17" name="Imagen 2" descr="Imagen 2">
              <a:hlinkClick r:id="rId9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68473" y="5012028"/>
              <a:ext cx="952160" cy="86463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18" name="Imagen 4" descr="Imagen 4">
              <a:hlinkClick r:id="rId11"/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3856" y="1965781"/>
              <a:ext cx="1874685" cy="6249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19" name="Imagen" descr="Imagen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04846" y="5191661"/>
              <a:ext cx="2277619" cy="75081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20" name="Imagen" descr="Imagen"/>
            <p:cNvPicPr>
              <a:picLocks noChangeAspect="1"/>
            </p:cNvPicPr>
            <p:nvPr/>
          </p:nvPicPr>
          <p:blipFill>
            <a:blip r:embed="rId14"/>
            <a:srcRect l="6575" t="34970" r="7328" b="33693"/>
            <a:stretch>
              <a:fillRect/>
            </a:stretch>
          </p:blipFill>
          <p:spPr>
            <a:xfrm>
              <a:off x="2441718" y="2039860"/>
              <a:ext cx="2584469" cy="49622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21" name="Imagen 1" descr="Imagen 1"/>
            <p:cNvPicPr>
              <a:picLocks noChangeAspect="1"/>
            </p:cNvPicPr>
            <p:nvPr/>
          </p:nvPicPr>
          <p:blipFill>
            <a:blip r:embed="rId15"/>
            <a:srcRect l="11956" t="8786" r="8693" b="8604"/>
            <a:stretch>
              <a:fillRect/>
            </a:stretch>
          </p:blipFill>
          <p:spPr>
            <a:xfrm>
              <a:off x="2581549" y="3280166"/>
              <a:ext cx="974936" cy="10150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22" name="Imagen 2" descr="Imagen 2"/>
            <p:cNvPicPr>
              <a:picLocks noChangeAspect="1"/>
            </p:cNvPicPr>
            <p:nvPr/>
          </p:nvPicPr>
          <p:blipFill>
            <a:blip r:embed="rId16"/>
            <a:srcRect l="10836" t="9286" r="10774" b="9669"/>
            <a:stretch>
              <a:fillRect/>
            </a:stretch>
          </p:blipFill>
          <p:spPr>
            <a:xfrm>
              <a:off x="10795172" y="3356197"/>
              <a:ext cx="955354" cy="98773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23" name="Imagen 3" descr="Imagen 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334442" y="5038834"/>
              <a:ext cx="1221132" cy="90363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24" name="Imagen 116" descr="Imagen 1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632012">
              <a:off x="8029087" y="4813112"/>
              <a:ext cx="382348" cy="39579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25" name="Imagen 4" descr="Imagen 4"/>
            <p:cNvPicPr>
              <a:picLocks noChangeAspect="1"/>
            </p:cNvPicPr>
            <p:nvPr/>
          </p:nvPicPr>
          <p:blipFill>
            <a:blip r:embed="rId18"/>
            <a:srcRect l="24339" t="11021" r="24903" b="11520"/>
            <a:stretch>
              <a:fillRect/>
            </a:stretch>
          </p:blipFill>
          <p:spPr>
            <a:xfrm>
              <a:off x="9100083" y="3366308"/>
              <a:ext cx="846310" cy="94349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26" name="Picture 2" descr="Picture 2"/>
            <p:cNvPicPr>
              <a:picLocks noChangeAspect="1"/>
            </p:cNvPicPr>
            <p:nvPr/>
          </p:nvPicPr>
          <p:blipFill>
            <a:blip r:embed="rId19"/>
            <a:srcRect l="22626" t="7158" r="19474" b="15646"/>
            <a:stretch>
              <a:fillRect/>
            </a:stretch>
          </p:blipFill>
          <p:spPr>
            <a:xfrm>
              <a:off x="8796156" y="3153373"/>
              <a:ext cx="389729" cy="38969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27" name="Imagen 5" descr="Imagen 5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69028" y="3451445"/>
              <a:ext cx="1105051" cy="78366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28" name="Picture 2" descr="Picture 2"/>
            <p:cNvPicPr>
              <a:picLocks noChangeAspect="1"/>
            </p:cNvPicPr>
            <p:nvPr/>
          </p:nvPicPr>
          <p:blipFill>
            <a:blip r:embed="rId19"/>
            <a:srcRect l="22626" t="7158" r="19474" b="15646"/>
            <a:stretch>
              <a:fillRect/>
            </a:stretch>
          </p:blipFill>
          <p:spPr>
            <a:xfrm>
              <a:off x="409916" y="3170908"/>
              <a:ext cx="389729" cy="38969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29" name="Imagen 7" descr="Imagen 7"/>
            <p:cNvPicPr>
              <a:picLocks noChangeAspect="1"/>
            </p:cNvPicPr>
            <p:nvPr/>
          </p:nvPicPr>
          <p:blipFill>
            <a:blip r:embed="rId21"/>
            <a:srcRect l="22277" t="17472" r="23374" b="27385"/>
            <a:stretch>
              <a:fillRect/>
            </a:stretch>
          </p:blipFill>
          <p:spPr>
            <a:xfrm>
              <a:off x="2944071" y="5091443"/>
              <a:ext cx="898547" cy="91166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30" name="Imagen 8" descr="Imagen 8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323775" y="1964851"/>
              <a:ext cx="1571223" cy="55516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31" name="Picture 2" descr="Picture 2"/>
            <p:cNvPicPr>
              <a:picLocks noChangeAspect="1"/>
            </p:cNvPicPr>
            <p:nvPr/>
          </p:nvPicPr>
          <p:blipFill>
            <a:blip r:embed="rId19"/>
            <a:srcRect l="22626" t="7158" r="19474" b="15646"/>
            <a:stretch>
              <a:fillRect/>
            </a:stretch>
          </p:blipFill>
          <p:spPr>
            <a:xfrm>
              <a:off x="2775775" y="4796470"/>
              <a:ext cx="389729" cy="38969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32" name="Imagen" descr="Imagen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453813" y="3236745"/>
              <a:ext cx="1542318" cy="110165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33" name="Imagen 3" descr="Imagen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89767" y="3167955"/>
              <a:ext cx="382220" cy="35413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34" name="Imagen 3" descr="Imagen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64046" y="1535714"/>
              <a:ext cx="382220" cy="35413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8" name="Picture 2" descr="AleSat Combustíveis - Wikiwand">
              <a:extLst>
                <a:ext uri="{FF2B5EF4-FFF2-40B4-BE49-F238E27FC236}">
                  <a16:creationId xmlns:a16="http://schemas.microsoft.com/office/drawing/2014/main" id="{5CF72246-92A3-FF69-7ADA-073FB2339B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2451" y="5381891"/>
              <a:ext cx="1968645" cy="507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Imagen 116" descr="Imagen 116">
              <a:extLst>
                <a:ext uri="{FF2B5EF4-FFF2-40B4-BE49-F238E27FC236}">
                  <a16:creationId xmlns:a16="http://schemas.microsoft.com/office/drawing/2014/main" id="{6D4A371B-9676-E587-D602-9649B5035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632012">
              <a:off x="9721849" y="4754610"/>
              <a:ext cx="382348" cy="395798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42" name="Imagem 41">
            <a:extLst>
              <a:ext uri="{FF2B5EF4-FFF2-40B4-BE49-F238E27FC236}">
                <a16:creationId xmlns:a16="http://schemas.microsoft.com/office/drawing/2014/main" id="{BFBBA3EB-8825-CEE2-9D04-FC4DC0E2575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45" y="416486"/>
            <a:ext cx="2392014" cy="639128"/>
          </a:xfrm>
          <a:prstGeom prst="rect">
            <a:avLst/>
          </a:prstGeom>
        </p:spPr>
      </p:pic>
      <p:sp>
        <p:nvSpPr>
          <p:cNvPr id="44" name="Rectangle 39">
            <a:extLst>
              <a:ext uri="{FF2B5EF4-FFF2-40B4-BE49-F238E27FC236}">
                <a16:creationId xmlns:a16="http://schemas.microsoft.com/office/drawing/2014/main" id="{69B16ED5-2AD2-39CC-7E9A-27F9B7CEA38C}"/>
              </a:ext>
            </a:extLst>
          </p:cNvPr>
          <p:cNvSpPr/>
          <p:nvPr/>
        </p:nvSpPr>
        <p:spPr>
          <a:xfrm>
            <a:off x="165140" y="412795"/>
            <a:ext cx="9325867" cy="424199"/>
          </a:xfrm>
          <a:prstGeom prst="rect">
            <a:avLst/>
          </a:prstGeom>
        </p:spPr>
        <p:txBody>
          <a:bodyPr wrap="square" lIns="89896" tIns="44948" rIns="89896" bIns="44948">
            <a:spAutoFit/>
          </a:bodyPr>
          <a:lstStyle/>
          <a:p>
            <a:pPr defTabSz="449505" fontAlgn="auto">
              <a:lnSpc>
                <a:spcPts val="259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59" dirty="0">
                <a:solidFill>
                  <a:srgbClr val="0C5C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itchFamily="2" charset="77"/>
                <a:cs typeface="Avenir Medium"/>
              </a:rPr>
              <a:t>Cases de </a:t>
            </a:r>
            <a:r>
              <a:rPr lang="en-US" sz="2559" dirty="0" err="1">
                <a:solidFill>
                  <a:srgbClr val="0C5C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itchFamily="2" charset="77"/>
                <a:cs typeface="Avenir Medium"/>
              </a:rPr>
              <a:t>Sucesso</a:t>
            </a:r>
            <a:r>
              <a:rPr lang="en-US" sz="2559" dirty="0">
                <a:solidFill>
                  <a:srgbClr val="0C5C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itchFamily="2" charset="77"/>
                <a:cs typeface="Avenir Medium"/>
              </a:rPr>
              <a:t> no Mundo</a:t>
            </a:r>
            <a:endParaRPr lang="en-US" sz="255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swald" pitchFamily="2" charset="77"/>
            </a:endParaRPr>
          </a:p>
        </p:txBody>
      </p:sp>
      <p:cxnSp>
        <p:nvCxnSpPr>
          <p:cNvPr id="45" name="Straight Connector 40">
            <a:extLst>
              <a:ext uri="{FF2B5EF4-FFF2-40B4-BE49-F238E27FC236}">
                <a16:creationId xmlns:a16="http://schemas.microsoft.com/office/drawing/2014/main" id="{44126ECD-41B9-9680-1A64-6986A92FC5C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9178" y="820965"/>
            <a:ext cx="9325867" cy="0"/>
          </a:xfrm>
          <a:prstGeom prst="line">
            <a:avLst/>
          </a:prstGeom>
          <a:noFill/>
          <a:ln w="9525" algn="ctr">
            <a:solidFill>
              <a:srgbClr val="006600"/>
            </a:solidFill>
            <a:round/>
            <a:headEnd/>
            <a:tailEnd/>
          </a:ln>
        </p:spPr>
      </p:cxnSp>
      <p:pic>
        <p:nvPicPr>
          <p:cNvPr id="46" name="Imagem 45">
            <a:extLst>
              <a:ext uri="{FF2B5EF4-FFF2-40B4-BE49-F238E27FC236}">
                <a16:creationId xmlns:a16="http://schemas.microsoft.com/office/drawing/2014/main" id="{9401560C-3104-E4EE-81A7-8C218F754E5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47" y="840004"/>
            <a:ext cx="1098588" cy="109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514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ítulo 1"/>
          <p:cNvSpPr txBox="1"/>
          <p:nvPr/>
        </p:nvSpPr>
        <p:spPr>
          <a:xfrm>
            <a:off x="2774599" y="4825166"/>
            <a:ext cx="8696229" cy="1507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rmAutofit fontScale="92500"/>
          </a:bodyPr>
          <a:lstStyle>
            <a:lvl1pPr algn="r">
              <a:lnSpc>
                <a:spcPct val="90000"/>
              </a:lnSpc>
              <a:defRPr sz="4000" b="1">
                <a:solidFill>
                  <a:srgbClr val="008A3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Inovação </a:t>
            </a:r>
            <a:r>
              <a:rPr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Disruptiva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Combustível de Transição Energética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56214C0-B1B4-4E4D-B93A-40A04D2D50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140" y="2387942"/>
            <a:ext cx="2259271" cy="150724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AE15C08-9E3E-5E3E-8A24-2273A97776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19" y="388542"/>
            <a:ext cx="2879085" cy="117862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FEBB4A1-86CB-8586-601A-5204672182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590" y="2108606"/>
            <a:ext cx="2065916" cy="2065916"/>
          </a:xfrm>
          <a:prstGeom prst="rect">
            <a:avLst/>
          </a:prstGeom>
        </p:spPr>
      </p:pic>
      <p:pic>
        <p:nvPicPr>
          <p:cNvPr id="2" name="Imagem 1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A6C75C4F-EBDD-7887-F49A-ACCD63986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2" b="32117"/>
          <a:stretch>
            <a:fillRect/>
          </a:stretch>
        </p:blipFill>
        <p:spPr>
          <a:xfrm>
            <a:off x="8704519" y="497749"/>
            <a:ext cx="2879086" cy="96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3770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50AAAAE6-6CE1-57EF-93A2-6DB446A11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111" y="3087963"/>
            <a:ext cx="2871351" cy="1118491"/>
          </a:xfrm>
          <a:prstGeom prst="rect">
            <a:avLst/>
          </a:prstGeom>
        </p:spPr>
      </p:pic>
      <p:pic>
        <p:nvPicPr>
          <p:cNvPr id="5" name="object 2">
            <a:extLst>
              <a:ext uri="{FF2B5EF4-FFF2-40B4-BE49-F238E27FC236}">
                <a16:creationId xmlns:a16="http://schemas.microsoft.com/office/drawing/2014/main" id="{CFD29C02-76F7-0E5D-028E-9676EDD189E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84801" y="4163941"/>
            <a:ext cx="1463103" cy="53035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2F1C735-9A37-7112-B20E-F8C19E5810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953" y="4248967"/>
            <a:ext cx="1829983" cy="44532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05E4CAF-DF2B-A527-C6E8-DCB6829667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2" y="3087963"/>
            <a:ext cx="3650640" cy="1494481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231CC017-97FA-DDD8-A161-390AD5B07108}"/>
              </a:ext>
            </a:extLst>
          </p:cNvPr>
          <p:cNvSpPr/>
          <p:nvPr/>
        </p:nvSpPr>
        <p:spPr>
          <a:xfrm>
            <a:off x="2752765" y="1770729"/>
            <a:ext cx="62472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Validações Científicas</a:t>
            </a:r>
          </a:p>
        </p:txBody>
      </p:sp>
    </p:spTree>
    <p:extLst>
      <p:ext uri="{BB962C8B-B14F-4D97-AF65-F5344CB8AC3E}">
        <p14:creationId xmlns:p14="http://schemas.microsoft.com/office/powerpoint/2010/main" val="285367536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55" y="124951"/>
            <a:ext cx="11915402" cy="576913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311541" y="6119974"/>
            <a:ext cx="20269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135" marR="5080" indent="-52069">
              <a:lnSpc>
                <a:spcPct val="100000"/>
              </a:lnSpc>
              <a:spcBef>
                <a:spcPts val="100"/>
              </a:spcBef>
            </a:pPr>
            <a:r>
              <a:rPr sz="1800" b="1" u="heavy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www.lec.qui.ufmg.br </a:t>
            </a:r>
            <a:r>
              <a:rPr sz="1800" b="1" spc="-395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Fone: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31-34096650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6" name="object 2">
            <a:extLst>
              <a:ext uri="{FF2B5EF4-FFF2-40B4-BE49-F238E27FC236}">
                <a16:creationId xmlns:a16="http://schemas.microsoft.com/office/drawing/2014/main" id="{CC5FA296-E2A7-4211-ACDA-D184584FC1B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528687" y="6141818"/>
            <a:ext cx="1463103" cy="530352"/>
          </a:xfrm>
          <a:prstGeom prst="rect">
            <a:avLst/>
          </a:prstGeom>
        </p:spPr>
      </p:pic>
      <p:pic>
        <p:nvPicPr>
          <p:cNvPr id="7" name="object 3">
            <a:extLst>
              <a:ext uri="{FF2B5EF4-FFF2-40B4-BE49-F238E27FC236}">
                <a16:creationId xmlns:a16="http://schemas.microsoft.com/office/drawing/2014/main" id="{D0A56E88-91DB-4182-8270-7191066A93F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1687" y="6069195"/>
            <a:ext cx="1133810" cy="59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6953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mesa, mulher, garrafa, comida&#10;&#10;Descrição gerada automaticamente">
            <a:extLst>
              <a:ext uri="{FF2B5EF4-FFF2-40B4-BE49-F238E27FC236}">
                <a16:creationId xmlns:a16="http://schemas.microsoft.com/office/drawing/2014/main" id="{ECD8E8BA-CF99-4246-A29D-A1C5AF529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4556" cy="6858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E0B6451-9F41-444D-9201-25242E8845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54" b="31409"/>
          <a:stretch/>
        </p:blipFill>
        <p:spPr>
          <a:xfrm>
            <a:off x="0" y="-1"/>
            <a:ext cx="12174556" cy="211540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21D9DBF-CC26-48EF-B426-F13ECE8F2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1488" y="142849"/>
            <a:ext cx="4615058" cy="657230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4542342-6E4E-4003-A7FF-233AAD8C26D2}"/>
              </a:ext>
            </a:extLst>
          </p:cNvPr>
          <p:cNvSpPr/>
          <p:nvPr/>
        </p:nvSpPr>
        <p:spPr>
          <a:xfrm>
            <a:off x="17444" y="-1"/>
            <a:ext cx="12192000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0D6D95D-1A41-490E-8CE5-38E1BFBAB6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736" b="14015"/>
          <a:stretch/>
        </p:blipFill>
        <p:spPr>
          <a:xfrm>
            <a:off x="613610" y="1636181"/>
            <a:ext cx="6959060" cy="507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986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mesa, mulher, garrafa, comida&#10;&#10;Descrição gerada automaticamente">
            <a:extLst>
              <a:ext uri="{FF2B5EF4-FFF2-40B4-BE49-F238E27FC236}">
                <a16:creationId xmlns:a16="http://schemas.microsoft.com/office/drawing/2014/main" id="{ECD8E8BA-CF99-4246-A29D-A1C5AF529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4556" cy="6858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E0B6451-9F41-444D-9201-25242E8845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54" b="31409"/>
          <a:stretch/>
        </p:blipFill>
        <p:spPr>
          <a:xfrm>
            <a:off x="0" y="-1"/>
            <a:ext cx="12174556" cy="211540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2057C3C-1C4E-4FAC-85BD-281DC6AD37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2122" y="126356"/>
            <a:ext cx="4615058" cy="658879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4542342-6E4E-4003-A7FF-233AAD8C26D2}"/>
              </a:ext>
            </a:extLst>
          </p:cNvPr>
          <p:cNvSpPr/>
          <p:nvPr/>
        </p:nvSpPr>
        <p:spPr>
          <a:xfrm>
            <a:off x="0" y="-8247"/>
            <a:ext cx="12192000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3DF5685-11CE-4208-A7CE-B2550CE031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8275"/>
          <a:stretch/>
        </p:blipFill>
        <p:spPr>
          <a:xfrm>
            <a:off x="305735" y="2229229"/>
            <a:ext cx="7530460" cy="448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23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mesa, mulher, garrafa, comida&#10;&#10;Descrição gerada automaticamente">
            <a:extLst>
              <a:ext uri="{FF2B5EF4-FFF2-40B4-BE49-F238E27FC236}">
                <a16:creationId xmlns:a16="http://schemas.microsoft.com/office/drawing/2014/main" id="{ECD8E8BA-CF99-4246-A29D-A1C5AF529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4556" cy="6858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E0B6451-9F41-444D-9201-25242E8845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54" b="31409"/>
          <a:stretch/>
        </p:blipFill>
        <p:spPr>
          <a:xfrm>
            <a:off x="0" y="-1"/>
            <a:ext cx="12174556" cy="211540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BF79AE0-6B0F-4B57-BBC0-DC31E9BA4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1489" y="142850"/>
            <a:ext cx="4632459" cy="65723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4542342-6E4E-4003-A7FF-233AAD8C26D2}"/>
              </a:ext>
            </a:extLst>
          </p:cNvPr>
          <p:cNvSpPr/>
          <p:nvPr/>
        </p:nvSpPr>
        <p:spPr>
          <a:xfrm>
            <a:off x="-17444" y="0"/>
            <a:ext cx="12192000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1BB4A4C-55F9-48C5-9363-4620A6094B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0758" b="3165"/>
          <a:stretch/>
        </p:blipFill>
        <p:spPr>
          <a:xfrm>
            <a:off x="941586" y="3179329"/>
            <a:ext cx="6552264" cy="335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394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AB40540-76BC-4CE9-B70F-75AD85B689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86" y="696690"/>
            <a:ext cx="6048758" cy="147196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0855DE2-E4E4-4CEC-81E2-BF0D87FDD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18" y="2825496"/>
            <a:ext cx="2744894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96C1BDC-FCC6-4C4E-9C85-0E40D3C2C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04" y="2825494"/>
            <a:ext cx="2744894" cy="365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BDDD496-5D9A-4F9B-BFB5-62D341DCA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25494"/>
            <a:ext cx="2744894" cy="365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F199BBA0-ADFC-467A-94C6-1198C4C68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96" y="2825494"/>
            <a:ext cx="2744892" cy="365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98165BD-ECF9-463D-ABCB-1A27E9EC7084}"/>
              </a:ext>
            </a:extLst>
          </p:cNvPr>
          <p:cNvSpPr txBox="1"/>
          <p:nvPr/>
        </p:nvSpPr>
        <p:spPr>
          <a:xfrm>
            <a:off x="418232" y="6492232"/>
            <a:ext cx="4624021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/>
              <a:t>Fonte: https://www.elo.eng.ufmg.br/index.php?page=5&amp;laboratorio=11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D36948E-A643-4FD3-AD59-F1A0A8BF65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746" y="6463677"/>
            <a:ext cx="1189244" cy="436674"/>
          </a:xfrm>
          <a:prstGeom prst="rect">
            <a:avLst/>
          </a:prstGeom>
        </p:spPr>
      </p:pic>
      <p:pic>
        <p:nvPicPr>
          <p:cNvPr id="2058" name="Picture 10" descr="Fundação Christiano Ottoni">
            <a:extLst>
              <a:ext uri="{FF2B5EF4-FFF2-40B4-BE49-F238E27FC236}">
                <a16:creationId xmlns:a16="http://schemas.microsoft.com/office/drawing/2014/main" id="{DA374859-BB0E-4D59-8E9D-5EF0D23F2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742" y="696690"/>
            <a:ext cx="243840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4BAFF00-F8C8-4E8A-8A92-3A17FE923D33}"/>
              </a:ext>
            </a:extLst>
          </p:cNvPr>
          <p:cNvSpPr txBox="1"/>
          <p:nvPr/>
        </p:nvSpPr>
        <p:spPr>
          <a:xfrm>
            <a:off x="589786" y="2312408"/>
            <a:ext cx="324536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ENSAIOS NOS LABORATÓRIOS:</a:t>
            </a:r>
          </a:p>
        </p:txBody>
      </p:sp>
    </p:spTree>
    <p:extLst>
      <p:ext uri="{BB962C8B-B14F-4D97-AF65-F5344CB8AC3E}">
        <p14:creationId xmlns:p14="http://schemas.microsoft.com/office/powerpoint/2010/main" val="179179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>
            <a:extLst>
              <a:ext uri="{FF2B5EF4-FFF2-40B4-BE49-F238E27FC236}">
                <a16:creationId xmlns:a16="http://schemas.microsoft.com/office/drawing/2014/main" id="{E6DDD3FF-F402-41E5-85CF-F824C5AC4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C0A2C1E-AA9E-48AA-95AE-6883E2D9B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003" y="0"/>
            <a:ext cx="5297993" cy="6858000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DA67CD9A-3B73-4D17-80BC-AA9815B745C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 w="12700" cap="flat">
            <a:noFill/>
            <a:prstDash val="solid"/>
            <a:miter lim="800000"/>
          </a:ln>
          <a:effectLst>
            <a:outerShdw blurRad="50800" dist="50800" dir="5400000" algn="ctr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E4E59D25-C033-4D2D-9E7F-E97F23BDADA5}"/>
              </a:ext>
            </a:extLst>
          </p:cNvPr>
          <p:cNvGrpSpPr/>
          <p:nvPr/>
        </p:nvGrpSpPr>
        <p:grpSpPr>
          <a:xfrm>
            <a:off x="2394007" y="1733550"/>
            <a:ext cx="7403986" cy="1081839"/>
            <a:chOff x="2394007" y="1733550"/>
            <a:chExt cx="7403986" cy="1081839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8064A275-DAE8-4470-9309-94F7D54C7D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182" t="17647" r="16666" b="79668"/>
            <a:stretch/>
          </p:blipFill>
          <p:spPr>
            <a:xfrm>
              <a:off x="7467498" y="1733550"/>
              <a:ext cx="2330495" cy="382980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F8296DCC-089D-4556-B78A-6EA08EA170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134" t="20147" r="16666" b="74822"/>
            <a:stretch/>
          </p:blipFill>
          <p:spPr>
            <a:xfrm>
              <a:off x="2394007" y="2097886"/>
              <a:ext cx="7403986" cy="717503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635E393D-934C-40AD-8B76-9A19E644E8CF}"/>
                </a:ext>
              </a:extLst>
            </p:cNvPr>
            <p:cNvSpPr/>
            <p:nvPr/>
          </p:nvSpPr>
          <p:spPr>
            <a:xfrm>
              <a:off x="6569242" y="2462001"/>
              <a:ext cx="3228750" cy="261608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05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26960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>
            <a:extLst>
              <a:ext uri="{FF2B5EF4-FFF2-40B4-BE49-F238E27FC236}">
                <a16:creationId xmlns:a16="http://schemas.microsoft.com/office/drawing/2014/main" id="{E6DDD3FF-F402-41E5-85CF-F824C5AC4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F9CB267-5161-406F-93BF-ECE02EB1A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812" y="0"/>
            <a:ext cx="5286375" cy="685800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3E3D7F93-8CE5-4565-BAE0-046A519D4E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944" y="4762829"/>
            <a:ext cx="1059184" cy="105918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8D56606-2B55-428F-9746-8DD42A4182E4}"/>
              </a:ext>
            </a:extLst>
          </p:cNvPr>
          <p:cNvSpPr txBox="1"/>
          <p:nvPr/>
        </p:nvSpPr>
        <p:spPr>
          <a:xfrm>
            <a:off x="7359529" y="5759258"/>
            <a:ext cx="99001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400" b="1" dirty="0">
                <a:solidFill>
                  <a:srgbClr val="008000"/>
                </a:solidFill>
              </a:rPr>
              <a:t>DIESEL S500</a:t>
            </a:r>
            <a:endParaRPr kumimoji="0" lang="pt-BR" sz="1400" b="1" i="0" u="none" strike="noStrike" cap="none" spc="0" normalizeH="0" baseline="0" dirty="0">
              <a:ln>
                <a:noFill/>
              </a:ln>
              <a:solidFill>
                <a:srgbClr val="008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08138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7BE58036-AA44-45B6-A88E-949212E90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76" y="4847664"/>
            <a:ext cx="3520912" cy="85681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5E53BE3-04AD-4D41-BEC0-ED094C6E34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39" y="369847"/>
            <a:ext cx="3085958" cy="2058756"/>
          </a:xfrm>
          <a:prstGeom prst="rect">
            <a:avLst/>
          </a:prstGeom>
        </p:spPr>
      </p:pic>
      <p:sp>
        <p:nvSpPr>
          <p:cNvPr id="7" name="CuadroTexto 118">
            <a:extLst>
              <a:ext uri="{FF2B5EF4-FFF2-40B4-BE49-F238E27FC236}">
                <a16:creationId xmlns:a16="http://schemas.microsoft.com/office/drawing/2014/main" id="{28422C78-1630-46A2-AE8A-7D165FB11548}"/>
              </a:ext>
            </a:extLst>
          </p:cNvPr>
          <p:cNvSpPr txBox="1"/>
          <p:nvPr/>
        </p:nvSpPr>
        <p:spPr>
          <a:xfrm>
            <a:off x="329903" y="3495740"/>
            <a:ext cx="4310708" cy="830993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sz="1600" dirty="0">
                <a:solidFill>
                  <a:schemeClr val="tx1"/>
                </a:solidFill>
              </a:rPr>
              <a:t>PROTOCOLO JOÃO PESSOA</a:t>
            </a:r>
          </a:p>
          <a:p>
            <a:r>
              <a:rPr lang="pt-BR" sz="1600" dirty="0">
                <a:solidFill>
                  <a:schemeClr val="tx1"/>
                </a:solidFill>
              </a:rPr>
              <a:t>26/04/2021 – 13/05/2021</a:t>
            </a:r>
          </a:p>
          <a:p>
            <a:r>
              <a:rPr lang="pt-BR" sz="1600" dirty="0">
                <a:solidFill>
                  <a:schemeClr val="tx1"/>
                </a:solidFill>
              </a:rPr>
              <a:t>DIESEL S10</a:t>
            </a:r>
            <a:endParaRPr sz="1600" dirty="0">
              <a:solidFill>
                <a:schemeClr val="tx1"/>
              </a:solidFill>
            </a:endParaRP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F46DD7CE-37E2-4828-97CC-E9CDC102FA01}"/>
              </a:ext>
            </a:extLst>
          </p:cNvPr>
          <p:cNvCxnSpPr>
            <a:cxnSpLocks/>
          </p:cNvCxnSpPr>
          <p:nvPr/>
        </p:nvCxnSpPr>
        <p:spPr>
          <a:xfrm>
            <a:off x="4715436" y="977153"/>
            <a:ext cx="0" cy="4670612"/>
          </a:xfrm>
          <a:prstGeom prst="line">
            <a:avLst/>
          </a:prstGeom>
          <a:noFill/>
          <a:ln w="12700" cap="flat">
            <a:solidFill>
              <a:srgbClr val="13884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13664C58-0840-4055-9DBD-43AB9CCC7626}"/>
              </a:ext>
            </a:extLst>
          </p:cNvPr>
          <p:cNvCxnSpPr>
            <a:cxnSpLocks/>
          </p:cNvCxnSpPr>
          <p:nvPr/>
        </p:nvCxnSpPr>
        <p:spPr>
          <a:xfrm>
            <a:off x="4787154" y="977153"/>
            <a:ext cx="0" cy="4670612"/>
          </a:xfrm>
          <a:prstGeom prst="line">
            <a:avLst/>
          </a:prstGeom>
          <a:noFill/>
          <a:ln w="12700" cap="flat">
            <a:solidFill>
              <a:srgbClr val="13884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26" name="Picture 2" descr="Autódromo Internacional da Paraíba – Wikipédia, a enciclopédia livre">
            <a:extLst>
              <a:ext uri="{FF2B5EF4-FFF2-40B4-BE49-F238E27FC236}">
                <a16:creationId xmlns:a16="http://schemas.microsoft.com/office/drawing/2014/main" id="{270A74F3-27E5-4509-9829-A22076A37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157" y="2505140"/>
            <a:ext cx="1600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BE4CEFE-36EC-469F-B1D9-28AA472E8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7818" y="623374"/>
            <a:ext cx="5175514" cy="3057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1C087218-7068-49EA-B65B-CE67D2DE4A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1769" y="3495740"/>
            <a:ext cx="4941288" cy="31503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003445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F46DD7CE-37E2-4828-97CC-E9CDC102FA01}"/>
              </a:ext>
            </a:extLst>
          </p:cNvPr>
          <p:cNvCxnSpPr>
            <a:cxnSpLocks/>
          </p:cNvCxnSpPr>
          <p:nvPr/>
        </p:nvCxnSpPr>
        <p:spPr>
          <a:xfrm>
            <a:off x="4715436" y="977153"/>
            <a:ext cx="0" cy="4670612"/>
          </a:xfrm>
          <a:prstGeom prst="line">
            <a:avLst/>
          </a:prstGeom>
          <a:noFill/>
          <a:ln w="12700" cap="flat">
            <a:solidFill>
              <a:srgbClr val="13884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13664C58-0840-4055-9DBD-43AB9CCC7626}"/>
              </a:ext>
            </a:extLst>
          </p:cNvPr>
          <p:cNvCxnSpPr>
            <a:cxnSpLocks/>
          </p:cNvCxnSpPr>
          <p:nvPr/>
        </p:nvCxnSpPr>
        <p:spPr>
          <a:xfrm>
            <a:off x="4787154" y="977153"/>
            <a:ext cx="0" cy="4670612"/>
          </a:xfrm>
          <a:prstGeom prst="line">
            <a:avLst/>
          </a:prstGeom>
          <a:noFill/>
          <a:ln w="12700" cap="flat">
            <a:solidFill>
              <a:srgbClr val="13884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" name="Imagem 9">
            <a:extLst>
              <a:ext uri="{FF2B5EF4-FFF2-40B4-BE49-F238E27FC236}">
                <a16:creationId xmlns:a16="http://schemas.microsoft.com/office/drawing/2014/main" id="{785F06D4-7CC2-43E6-A254-883D8A2A2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464" y="0"/>
            <a:ext cx="5153121" cy="666874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EF38843F-9283-4615-BA6B-539015B5223B}"/>
              </a:ext>
            </a:extLst>
          </p:cNvPr>
          <p:cNvSpPr/>
          <p:nvPr/>
        </p:nvSpPr>
        <p:spPr>
          <a:xfrm>
            <a:off x="4787154" y="0"/>
            <a:ext cx="7404843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DED4B509-632E-41BB-840E-EFA84F740F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76" y="4847664"/>
            <a:ext cx="3520912" cy="85681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48296C6-7400-490D-895B-172AE90E09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39" y="369847"/>
            <a:ext cx="3085958" cy="2058756"/>
          </a:xfrm>
          <a:prstGeom prst="rect">
            <a:avLst/>
          </a:prstGeom>
        </p:spPr>
      </p:pic>
      <p:sp>
        <p:nvSpPr>
          <p:cNvPr id="16" name="CuadroTexto 118">
            <a:extLst>
              <a:ext uri="{FF2B5EF4-FFF2-40B4-BE49-F238E27FC236}">
                <a16:creationId xmlns:a16="http://schemas.microsoft.com/office/drawing/2014/main" id="{143E78DB-A7CE-43B5-B66C-9E5BCEA2E541}"/>
              </a:ext>
            </a:extLst>
          </p:cNvPr>
          <p:cNvSpPr txBox="1"/>
          <p:nvPr/>
        </p:nvSpPr>
        <p:spPr>
          <a:xfrm>
            <a:off x="329903" y="3495740"/>
            <a:ext cx="4310708" cy="830993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sz="1600" dirty="0">
                <a:solidFill>
                  <a:schemeClr val="tx1"/>
                </a:solidFill>
              </a:rPr>
              <a:t>PROTOCOLO JOÃO PESSOA</a:t>
            </a:r>
          </a:p>
          <a:p>
            <a:r>
              <a:rPr lang="pt-BR" sz="1600" dirty="0">
                <a:solidFill>
                  <a:schemeClr val="tx1"/>
                </a:solidFill>
              </a:rPr>
              <a:t>26/04/2021 – 13/05/2021</a:t>
            </a:r>
          </a:p>
          <a:p>
            <a:r>
              <a:rPr lang="pt-BR" sz="1600" dirty="0">
                <a:solidFill>
                  <a:schemeClr val="tx1"/>
                </a:solidFill>
              </a:rPr>
              <a:t>DIESEL S10</a:t>
            </a:r>
            <a:endParaRPr sz="1600" dirty="0">
              <a:solidFill>
                <a:schemeClr val="tx1"/>
              </a:solidFill>
            </a:endParaRPr>
          </a:p>
        </p:txBody>
      </p:sp>
      <p:pic>
        <p:nvPicPr>
          <p:cNvPr id="17" name="Picture 2" descr="Autódromo Internacional da Paraíba – Wikipédia, a enciclopédia livre">
            <a:extLst>
              <a:ext uri="{FF2B5EF4-FFF2-40B4-BE49-F238E27FC236}">
                <a16:creationId xmlns:a16="http://schemas.microsoft.com/office/drawing/2014/main" id="{0954D5B6-EE36-4AFF-86FE-DD0815731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157" y="2505140"/>
            <a:ext cx="1600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ADC612DE-65B3-4157-B9E2-45060A30ECDA}"/>
              </a:ext>
            </a:extLst>
          </p:cNvPr>
          <p:cNvGrpSpPr/>
          <p:nvPr/>
        </p:nvGrpSpPr>
        <p:grpSpPr>
          <a:xfrm>
            <a:off x="4966920" y="2010453"/>
            <a:ext cx="7045309" cy="4632560"/>
            <a:chOff x="4966920" y="2168543"/>
            <a:chExt cx="7045309" cy="4632560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66E448F4-DA10-4698-9E0B-127FA7D86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5" t="10411" r="6400" b="69291"/>
            <a:stretch/>
          </p:blipFill>
          <p:spPr>
            <a:xfrm>
              <a:off x="4966921" y="2168543"/>
              <a:ext cx="7045308" cy="2287832"/>
            </a:xfrm>
            <a:prstGeom prst="rect">
              <a:avLst/>
            </a:prstGeom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58B30B3B-3C1C-4865-BA50-54A006373EC4}"/>
                </a:ext>
              </a:extLst>
            </p:cNvPr>
            <p:cNvSpPr/>
            <p:nvPr/>
          </p:nvSpPr>
          <p:spPr>
            <a:xfrm>
              <a:off x="4966920" y="4513271"/>
              <a:ext cx="7045305" cy="228783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00D2B179-EADC-45BD-B40B-8761D47AB4CC}"/>
                </a:ext>
              </a:extLst>
            </p:cNvPr>
            <p:cNvSpPr txBox="1"/>
            <p:nvPr/>
          </p:nvSpPr>
          <p:spPr>
            <a:xfrm>
              <a:off x="5117270" y="4519201"/>
              <a:ext cx="3200554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2400" dirty="0">
                  <a:solidFill>
                    <a:srgbClr val="13884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EFICIÊNCIA ENERGÉTICA:</a:t>
              </a:r>
              <a:endParaRPr kumimoji="0" lang="pt-BR" sz="2400" b="0" i="0" strike="noStrike" cap="none" spc="0" normalizeH="0" baseline="0" dirty="0">
                <a:ln>
                  <a:noFill/>
                </a:ln>
                <a:solidFill>
                  <a:srgbClr val="1388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sym typeface="Calibri"/>
              </a:endParaRPr>
            </a:p>
          </p:txBody>
        </p:sp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354D3023-F897-4870-8CA5-F908EC9B1EAC}"/>
                </a:ext>
              </a:extLst>
            </p:cNvPr>
            <p:cNvSpPr/>
            <p:nvPr/>
          </p:nvSpPr>
          <p:spPr>
            <a:xfrm>
              <a:off x="7097906" y="5357767"/>
              <a:ext cx="1187524" cy="1282594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0" name="Retângulo: Cantos Arredondados 19">
              <a:extLst>
                <a:ext uri="{FF2B5EF4-FFF2-40B4-BE49-F238E27FC236}">
                  <a16:creationId xmlns:a16="http://schemas.microsoft.com/office/drawing/2014/main" id="{1B5B3680-BD05-468F-BF1B-F7D9B95E9D2F}"/>
                </a:ext>
              </a:extLst>
            </p:cNvPr>
            <p:cNvSpPr/>
            <p:nvPr/>
          </p:nvSpPr>
          <p:spPr>
            <a:xfrm>
              <a:off x="8497589" y="4738892"/>
              <a:ext cx="1187524" cy="1901469"/>
            </a:xfrm>
            <a:prstGeom prst="roundRect">
              <a:avLst/>
            </a:prstGeom>
            <a:solidFill>
              <a:srgbClr val="2C8848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74E6AAF8-7737-4FEF-B325-DE723E29742E}"/>
                </a:ext>
              </a:extLst>
            </p:cNvPr>
            <p:cNvSpPr txBox="1"/>
            <p:nvPr/>
          </p:nvSpPr>
          <p:spPr>
            <a:xfrm>
              <a:off x="8544638" y="5434160"/>
              <a:ext cx="1336632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+ 15,86 %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C77D60CA-0E1D-4A44-85E6-679DD0CC8632}"/>
                </a:ext>
              </a:extLst>
            </p:cNvPr>
            <p:cNvSpPr txBox="1"/>
            <p:nvPr/>
          </p:nvSpPr>
          <p:spPr>
            <a:xfrm>
              <a:off x="7264789" y="6363364"/>
              <a:ext cx="853758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12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LINHA BASE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FEC3A940-818B-4AD8-B3D2-23911B46E33E}"/>
                </a:ext>
              </a:extLst>
            </p:cNvPr>
            <p:cNvSpPr txBox="1"/>
            <p:nvPr/>
          </p:nvSpPr>
          <p:spPr>
            <a:xfrm>
              <a:off x="8664529" y="6377555"/>
              <a:ext cx="884214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12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GREEN PLUS</a:t>
              </a:r>
            </a:p>
          </p:txBody>
        </p:sp>
      </p:grpSp>
      <p:pic>
        <p:nvPicPr>
          <p:cNvPr id="23" name="Imagem 22">
            <a:extLst>
              <a:ext uri="{FF2B5EF4-FFF2-40B4-BE49-F238E27FC236}">
                <a16:creationId xmlns:a16="http://schemas.microsoft.com/office/drawing/2014/main" id="{EEF68D71-6399-4481-9ED1-CA691468C4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940" y="5101431"/>
            <a:ext cx="1059184" cy="105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6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ángulo 6"/>
          <p:cNvSpPr/>
          <p:nvPr/>
        </p:nvSpPr>
        <p:spPr>
          <a:xfrm>
            <a:off x="0" y="-1"/>
            <a:ext cx="12192000" cy="1418899"/>
          </a:xfrm>
          <a:prstGeom prst="rect">
            <a:avLst/>
          </a:prstGeom>
          <a:solidFill>
            <a:srgbClr val="767171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45" name="Imagen 2" descr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5375"/>
            <a:ext cx="12192000" cy="5762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agen 4" descr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216165" cy="3457241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CuadroTexto 7"/>
          <p:cNvSpPr txBox="1"/>
          <p:nvPr/>
        </p:nvSpPr>
        <p:spPr>
          <a:xfrm>
            <a:off x="2456247" y="224523"/>
            <a:ext cx="9262789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es-MX" dirty="0"/>
              <a:t>DEPENDÊNCIA MUNDIAL DO COMBUSTÍVEL</a:t>
            </a:r>
            <a:endParaRPr dirty="0"/>
          </a:p>
        </p:txBody>
      </p:sp>
      <p:sp>
        <p:nvSpPr>
          <p:cNvPr id="248" name="CuadroTexto 9"/>
          <p:cNvSpPr txBox="1"/>
          <p:nvPr/>
        </p:nvSpPr>
        <p:spPr>
          <a:xfrm>
            <a:off x="5150065" y="2250224"/>
            <a:ext cx="7041937" cy="430883"/>
          </a:xfrm>
          <a:prstGeom prst="rect">
            <a:avLst/>
          </a:prstGeom>
          <a:solidFill>
            <a:srgbClr val="767171">
              <a:alpha val="8902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pt-BR" dirty="0"/>
              <a:t>Consumimos 100 milhões de barris por dia</a:t>
            </a:r>
            <a:endParaRPr dirty="0"/>
          </a:p>
        </p:txBody>
      </p:sp>
      <p:sp>
        <p:nvSpPr>
          <p:cNvPr id="249" name="CuadroTexto 10"/>
          <p:cNvSpPr txBox="1"/>
          <p:nvPr/>
        </p:nvSpPr>
        <p:spPr>
          <a:xfrm>
            <a:off x="5150065" y="2778986"/>
            <a:ext cx="7041934" cy="430883"/>
          </a:xfrm>
          <a:prstGeom prst="rect">
            <a:avLst/>
          </a:prstGeom>
          <a:solidFill>
            <a:srgbClr val="767171">
              <a:alpha val="8902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2200" b="1">
                <a:solidFill>
                  <a:srgbClr val="FFFFFF"/>
                </a:solidFill>
              </a:defRPr>
            </a:lvl1pPr>
          </a:lstStyle>
          <a:p>
            <a:r>
              <a:rPr dirty="0"/>
              <a:t> </a:t>
            </a:r>
            <a:r>
              <a:rPr lang="pt-BR" dirty="0"/>
              <a:t>42 milhões de T GEE / dia para uso de combustível</a:t>
            </a:r>
            <a:endParaRPr dirty="0"/>
          </a:p>
        </p:txBody>
      </p:sp>
      <p:sp>
        <p:nvSpPr>
          <p:cNvPr id="250" name="CuadroTexto 11"/>
          <p:cNvSpPr txBox="1"/>
          <p:nvPr/>
        </p:nvSpPr>
        <p:spPr>
          <a:xfrm>
            <a:off x="5150068" y="1721460"/>
            <a:ext cx="7041930" cy="430883"/>
          </a:xfrm>
          <a:prstGeom prst="rect">
            <a:avLst/>
          </a:prstGeom>
          <a:solidFill>
            <a:srgbClr val="767171">
              <a:alpha val="8902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pt-BR" dirty="0"/>
              <a:t>72% da energia utilizada é combustível fóssil</a:t>
            </a:r>
            <a:endParaRPr dirty="0"/>
          </a:p>
        </p:txBody>
      </p:sp>
      <p:sp>
        <p:nvSpPr>
          <p:cNvPr id="251" name="Rectángulo 12"/>
          <p:cNvSpPr txBox="1"/>
          <p:nvPr/>
        </p:nvSpPr>
        <p:spPr>
          <a:xfrm>
            <a:off x="5623033" y="6379208"/>
            <a:ext cx="6096002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r>
              <a:t>https://www.iea.org/publications/freepublications/publication/GECO2017.pdf</a:t>
            </a:r>
          </a:p>
        </p:txBody>
      </p:sp>
      <p:sp>
        <p:nvSpPr>
          <p:cNvPr id="252" name="Rectángulo 13"/>
          <p:cNvSpPr txBox="1"/>
          <p:nvPr/>
        </p:nvSpPr>
        <p:spPr>
          <a:xfrm>
            <a:off x="5623033" y="6557050"/>
            <a:ext cx="6096002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r>
              <a:t>https://www.publico.es/sociedad/tecnologia-tres-millones-1280-millones-vehiculos-mundo-son-electricos.html</a:t>
            </a:r>
          </a:p>
        </p:txBody>
      </p:sp>
      <p:sp>
        <p:nvSpPr>
          <p:cNvPr id="253" name="CuadroTexto 14"/>
          <p:cNvSpPr txBox="1"/>
          <p:nvPr/>
        </p:nvSpPr>
        <p:spPr>
          <a:xfrm>
            <a:off x="5150067" y="1189193"/>
            <a:ext cx="7041931" cy="430883"/>
          </a:xfrm>
          <a:prstGeom prst="rect">
            <a:avLst/>
          </a:prstGeom>
          <a:solidFill>
            <a:srgbClr val="767171">
              <a:alpha val="8902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pt-BR" dirty="0"/>
              <a:t>Menos de 1% dos veículos no mundo são elétricos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575699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25737" y="6046773"/>
            <a:ext cx="11524019" cy="611387"/>
            <a:chOff x="325737" y="6046773"/>
            <a:chExt cx="11524019" cy="611387"/>
          </a:xfrm>
        </p:grpSpPr>
        <p:sp>
          <p:nvSpPr>
            <p:cNvPr id="5" name="object 4"/>
            <p:cNvSpPr/>
            <p:nvPr/>
          </p:nvSpPr>
          <p:spPr>
            <a:xfrm>
              <a:off x="2049390" y="6551620"/>
              <a:ext cx="8576839" cy="63115"/>
            </a:xfrm>
            <a:prstGeom prst="rect">
              <a:avLst/>
            </a:prstGeom>
            <a:solidFill>
              <a:srgbClr val="008A3E"/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6" name="Imagen 25" descr="Imagen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5737" y="6046773"/>
              <a:ext cx="283481" cy="61138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object 3"/>
            <p:cNvSpPr/>
            <p:nvPr/>
          </p:nvSpPr>
          <p:spPr>
            <a:xfrm>
              <a:off x="88093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sp>
          <p:nvSpPr>
            <p:cNvPr id="8" name="object 3"/>
            <p:cNvSpPr/>
            <p:nvPr/>
          </p:nvSpPr>
          <p:spPr>
            <a:xfrm>
              <a:off x="1062621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</p:grpSp>
      <p:sp>
        <p:nvSpPr>
          <p:cNvPr id="2" name="CuadroTexto 118">
            <a:extLst>
              <a:ext uri="{FF2B5EF4-FFF2-40B4-BE49-F238E27FC236}">
                <a16:creationId xmlns:a16="http://schemas.microsoft.com/office/drawing/2014/main" id="{3CEA1438-2DE0-4879-8784-7872BA55C1FE}"/>
              </a:ext>
            </a:extLst>
          </p:cNvPr>
          <p:cNvSpPr txBox="1"/>
          <p:nvPr/>
        </p:nvSpPr>
        <p:spPr>
          <a:xfrm>
            <a:off x="-17704" y="3228947"/>
            <a:ext cx="12172530" cy="707882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sz="2000" dirty="0"/>
              <a:t>RESULTADOS EM USUÁRIOS FINAIS NO BRASIL</a:t>
            </a:r>
          </a:p>
          <a:p>
            <a:r>
              <a:rPr lang="pt-BR" sz="2000" dirty="0"/>
              <a:t>GASOLINA</a:t>
            </a:r>
            <a:endParaRPr sz="2000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CB2FA715-584E-440B-9A1E-89A68F5253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211" y="479875"/>
            <a:ext cx="2392014" cy="63912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70BFE0C-2B83-4C4E-8EE6-63816A9E74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31" y="228241"/>
            <a:ext cx="2633352" cy="107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2128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531" y="1361903"/>
            <a:ext cx="9098279" cy="531875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357209" y="1513077"/>
            <a:ext cx="2715260" cy="4531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5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latin typeface="Lucida Sans"/>
                <a:cs typeface="Lucida Sans"/>
              </a:rPr>
              <a:t>Local: </a:t>
            </a:r>
            <a:r>
              <a:rPr sz="1800" b="1" spc="-50" dirty="0">
                <a:latin typeface="Lucida Sans"/>
                <a:cs typeface="Lucida Sans"/>
              </a:rPr>
              <a:t>Campo </a:t>
            </a:r>
            <a:r>
              <a:rPr sz="1800" b="1" dirty="0">
                <a:latin typeface="Lucida Sans"/>
                <a:cs typeface="Lucida Sans"/>
              </a:rPr>
              <a:t>de</a:t>
            </a:r>
            <a:r>
              <a:rPr sz="1800" b="1" spc="-330" dirty="0">
                <a:latin typeface="Lucida Sans"/>
                <a:cs typeface="Lucida Sans"/>
              </a:rPr>
              <a:t> </a:t>
            </a:r>
            <a:r>
              <a:rPr sz="1800" b="1" spc="-75" dirty="0">
                <a:latin typeface="Lucida Sans"/>
                <a:cs typeface="Lucida Sans"/>
              </a:rPr>
              <a:t>Provas  </a:t>
            </a:r>
            <a:r>
              <a:rPr sz="1800" spc="-15" dirty="0">
                <a:latin typeface="Arial"/>
                <a:cs typeface="Arial"/>
              </a:rPr>
              <a:t>Estrada </a:t>
            </a:r>
            <a:r>
              <a:rPr sz="1800" spc="30" dirty="0">
                <a:latin typeface="Arial"/>
                <a:cs typeface="Arial"/>
              </a:rPr>
              <a:t>Arziro </a:t>
            </a:r>
            <a:r>
              <a:rPr sz="1800" spc="-30" dirty="0">
                <a:latin typeface="Arial"/>
                <a:cs typeface="Arial"/>
              </a:rPr>
              <a:t>Galafassi,  </a:t>
            </a:r>
            <a:r>
              <a:rPr sz="1800" spc="20" dirty="0">
                <a:latin typeface="Arial"/>
                <a:cs typeface="Arial"/>
              </a:rPr>
              <a:t>s/nº</a:t>
            </a:r>
            <a:endParaRPr sz="1800" dirty="0">
              <a:latin typeface="Arial"/>
              <a:cs typeface="Arial"/>
            </a:endParaRPr>
          </a:p>
          <a:p>
            <a:pPr marL="70485">
              <a:lnSpc>
                <a:spcPct val="100000"/>
              </a:lnSpc>
            </a:pPr>
            <a:r>
              <a:rPr sz="1800" spc="-25" dirty="0">
                <a:latin typeface="Arial"/>
                <a:cs typeface="Arial"/>
              </a:rPr>
              <a:t>- </a:t>
            </a:r>
            <a:r>
              <a:rPr sz="1800" spc="5" dirty="0">
                <a:latin typeface="Arial"/>
                <a:cs typeface="Arial"/>
              </a:rPr>
              <a:t>Linha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Palmeiro,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20" dirty="0">
                <a:latin typeface="Arial"/>
                <a:cs typeface="Arial"/>
              </a:rPr>
              <a:t>Farroupilha </a:t>
            </a:r>
            <a:r>
              <a:rPr sz="1800" spc="-25" dirty="0">
                <a:latin typeface="Arial"/>
                <a:cs typeface="Arial"/>
              </a:rPr>
              <a:t>-</a:t>
            </a:r>
            <a:r>
              <a:rPr sz="1800" spc="-160" dirty="0">
                <a:latin typeface="Arial"/>
                <a:cs typeface="Arial"/>
              </a:rPr>
              <a:t> </a:t>
            </a:r>
            <a:r>
              <a:rPr sz="1800" spc="-204" dirty="0">
                <a:latin typeface="Arial"/>
                <a:cs typeface="Arial"/>
              </a:rPr>
              <a:t>RS</a:t>
            </a:r>
            <a:endParaRPr sz="1800" dirty="0">
              <a:latin typeface="Arial"/>
              <a:cs typeface="Arial"/>
            </a:endParaRPr>
          </a:p>
          <a:p>
            <a:pPr marL="99060">
              <a:lnSpc>
                <a:spcPct val="100000"/>
              </a:lnSpc>
              <a:spcBef>
                <a:spcPts val="1920"/>
              </a:spcBef>
            </a:pPr>
            <a:r>
              <a:rPr sz="1800" b="1" spc="-15" dirty="0">
                <a:latin typeface="Lucida Sans"/>
                <a:cs typeface="Lucida Sans"/>
              </a:rPr>
              <a:t>Período:</a:t>
            </a:r>
            <a:endParaRPr sz="1800" dirty="0">
              <a:latin typeface="Lucida Sans"/>
              <a:cs typeface="Lucida Sans"/>
            </a:endParaRPr>
          </a:p>
          <a:p>
            <a:pPr marR="144780" algn="ctr">
              <a:lnSpc>
                <a:spcPct val="100000"/>
              </a:lnSpc>
            </a:pPr>
            <a:r>
              <a:rPr sz="1800" spc="70" dirty="0">
                <a:latin typeface="Arial"/>
                <a:cs typeface="Arial"/>
              </a:rPr>
              <a:t>09/12/2019</a:t>
            </a:r>
            <a:endParaRPr sz="1800" dirty="0">
              <a:latin typeface="Arial"/>
              <a:cs typeface="Arial"/>
            </a:endParaRPr>
          </a:p>
          <a:p>
            <a:pPr marL="660400" marR="805815" indent="3175" algn="ctr">
              <a:lnSpc>
                <a:spcPct val="100000"/>
              </a:lnSpc>
            </a:pPr>
            <a:r>
              <a:rPr sz="1800" spc="-40" dirty="0">
                <a:latin typeface="Arial"/>
                <a:cs typeface="Arial"/>
              </a:rPr>
              <a:t>à  </a:t>
            </a:r>
            <a:r>
              <a:rPr sz="1800" spc="50" dirty="0">
                <a:latin typeface="Arial"/>
                <a:cs typeface="Arial"/>
              </a:rPr>
              <a:t>13</a:t>
            </a:r>
            <a:r>
              <a:rPr sz="1800" spc="165" dirty="0">
                <a:latin typeface="Arial"/>
                <a:cs typeface="Arial"/>
              </a:rPr>
              <a:t>/</a:t>
            </a:r>
            <a:r>
              <a:rPr sz="1800" spc="50" dirty="0">
                <a:latin typeface="Arial"/>
                <a:cs typeface="Arial"/>
              </a:rPr>
              <a:t>12</a:t>
            </a:r>
            <a:r>
              <a:rPr sz="1800" spc="165" dirty="0">
                <a:latin typeface="Arial"/>
                <a:cs typeface="Arial"/>
              </a:rPr>
              <a:t>/</a:t>
            </a:r>
            <a:r>
              <a:rPr sz="1800" spc="50" dirty="0">
                <a:latin typeface="Arial"/>
                <a:cs typeface="Arial"/>
              </a:rPr>
              <a:t>201</a:t>
            </a:r>
            <a:r>
              <a:rPr sz="1800" spc="40" dirty="0">
                <a:latin typeface="Arial"/>
                <a:cs typeface="Arial"/>
              </a:rPr>
              <a:t>9</a:t>
            </a:r>
            <a:endParaRPr sz="1800" dirty="0">
              <a:latin typeface="Arial"/>
              <a:cs typeface="Arial"/>
            </a:endParaRPr>
          </a:p>
          <a:p>
            <a:pPr marL="99060">
              <a:lnSpc>
                <a:spcPct val="100000"/>
              </a:lnSpc>
              <a:spcBef>
                <a:spcPts val="1155"/>
              </a:spcBef>
            </a:pPr>
            <a:r>
              <a:rPr sz="1800" b="1" spc="-70" dirty="0">
                <a:latin typeface="Lucida Sans"/>
                <a:cs typeface="Lucida Sans"/>
              </a:rPr>
              <a:t>Percurso </a:t>
            </a:r>
            <a:r>
              <a:rPr sz="1800" b="1" spc="-15" dirty="0">
                <a:latin typeface="Lucida Sans"/>
                <a:cs typeface="Lucida Sans"/>
              </a:rPr>
              <a:t>Misto:</a:t>
            </a:r>
            <a:r>
              <a:rPr sz="1800" b="1" spc="-245" dirty="0">
                <a:latin typeface="Lucida Sans"/>
                <a:cs typeface="Lucida Sans"/>
              </a:rPr>
              <a:t> </a:t>
            </a:r>
            <a:r>
              <a:rPr sz="1800" b="1" spc="-20" dirty="0">
                <a:latin typeface="Lucida Sans"/>
                <a:cs typeface="Lucida Sans"/>
              </a:rPr>
              <a:t>(Aprox.</a:t>
            </a:r>
            <a:endParaRPr sz="1800" dirty="0">
              <a:latin typeface="Lucida Sans"/>
              <a:cs typeface="Lucida Sans"/>
            </a:endParaRPr>
          </a:p>
          <a:p>
            <a:pPr marL="99060">
              <a:lnSpc>
                <a:spcPct val="100000"/>
              </a:lnSpc>
              <a:spcBef>
                <a:spcPts val="5"/>
              </a:spcBef>
            </a:pPr>
            <a:r>
              <a:rPr sz="1800" b="1" spc="-50" dirty="0">
                <a:latin typeface="Lucida Sans"/>
                <a:cs typeface="Lucida Sans"/>
              </a:rPr>
              <a:t>500Km/dia)</a:t>
            </a:r>
            <a:endParaRPr sz="1800" dirty="0">
              <a:latin typeface="Lucida Sans"/>
              <a:cs typeface="Lucida Sans"/>
            </a:endParaRPr>
          </a:p>
          <a:p>
            <a:pPr marL="257810" indent="-159385">
              <a:lnSpc>
                <a:spcPct val="100000"/>
              </a:lnSpc>
              <a:buChar char="*"/>
              <a:tabLst>
                <a:tab pos="258445" algn="l"/>
              </a:tabLst>
            </a:pPr>
            <a:r>
              <a:rPr sz="1800" spc="-45" dirty="0">
                <a:latin typeface="Arial"/>
                <a:cs typeface="Arial"/>
              </a:rPr>
              <a:t>Pista </a:t>
            </a:r>
            <a:r>
              <a:rPr sz="1800" spc="85" dirty="0">
                <a:latin typeface="Arial"/>
                <a:cs typeface="Arial"/>
              </a:rPr>
              <a:t>de </a:t>
            </a:r>
            <a:r>
              <a:rPr sz="1800" spc="-35" dirty="0">
                <a:latin typeface="Arial"/>
                <a:cs typeface="Arial"/>
              </a:rPr>
              <a:t>Prova</a:t>
            </a:r>
            <a:r>
              <a:rPr sz="1800" spc="-240" dirty="0">
                <a:latin typeface="Arial"/>
                <a:cs typeface="Arial"/>
              </a:rPr>
              <a:t> </a:t>
            </a:r>
            <a:r>
              <a:rPr sz="1800" spc="-100" dirty="0">
                <a:latin typeface="Arial"/>
                <a:cs typeface="Arial"/>
              </a:rPr>
              <a:t>CTR</a:t>
            </a:r>
            <a:endParaRPr sz="1800" dirty="0">
              <a:latin typeface="Arial"/>
              <a:cs typeface="Arial"/>
            </a:endParaRPr>
          </a:p>
          <a:p>
            <a:pPr marL="99060">
              <a:lnSpc>
                <a:spcPct val="100000"/>
              </a:lnSpc>
            </a:pPr>
            <a:r>
              <a:rPr sz="1800" spc="30" dirty="0">
                <a:latin typeface="Arial"/>
                <a:cs typeface="Arial"/>
              </a:rPr>
              <a:t>(Circuito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20" dirty="0">
                <a:latin typeface="Arial"/>
                <a:cs typeface="Arial"/>
              </a:rPr>
              <a:t>Rodoviário)</a:t>
            </a:r>
            <a:endParaRPr sz="1800" dirty="0">
              <a:latin typeface="Arial"/>
              <a:cs typeface="Arial"/>
            </a:endParaRPr>
          </a:p>
          <a:p>
            <a:pPr marL="252095" indent="-153670">
              <a:lnSpc>
                <a:spcPct val="100000"/>
              </a:lnSpc>
              <a:buChar char="*"/>
              <a:tabLst>
                <a:tab pos="252729" algn="l"/>
              </a:tabLst>
            </a:pPr>
            <a:r>
              <a:rPr sz="1800" spc="-10" dirty="0">
                <a:latin typeface="Arial"/>
                <a:cs typeface="Arial"/>
              </a:rPr>
              <a:t>Trânsito </a:t>
            </a:r>
            <a:r>
              <a:rPr sz="1800" spc="55" dirty="0">
                <a:latin typeface="Arial"/>
                <a:cs typeface="Arial"/>
              </a:rPr>
              <a:t>da cidade</a:t>
            </a:r>
            <a:r>
              <a:rPr sz="1800" spc="-265" dirty="0">
                <a:latin typeface="Arial"/>
                <a:cs typeface="Arial"/>
              </a:rPr>
              <a:t> </a:t>
            </a:r>
            <a:r>
              <a:rPr sz="1800" spc="85" dirty="0">
                <a:latin typeface="Arial"/>
                <a:cs typeface="Arial"/>
              </a:rPr>
              <a:t>de</a:t>
            </a:r>
            <a:endParaRPr sz="1800" dirty="0">
              <a:latin typeface="Arial"/>
              <a:cs typeface="Arial"/>
            </a:endParaRPr>
          </a:p>
          <a:p>
            <a:pPr marL="99060">
              <a:lnSpc>
                <a:spcPct val="100000"/>
              </a:lnSpc>
            </a:pPr>
            <a:r>
              <a:rPr sz="1800" spc="-35" dirty="0">
                <a:latin typeface="Arial"/>
                <a:cs typeface="Arial"/>
              </a:rPr>
              <a:t>Caxias </a:t>
            </a:r>
            <a:r>
              <a:rPr sz="1800" spc="125" dirty="0">
                <a:latin typeface="Arial"/>
                <a:cs typeface="Arial"/>
              </a:rPr>
              <a:t>do </a:t>
            </a:r>
            <a:r>
              <a:rPr sz="1800" spc="-30" dirty="0">
                <a:latin typeface="Arial"/>
                <a:cs typeface="Arial"/>
              </a:rPr>
              <a:t>Sul</a:t>
            </a:r>
            <a:r>
              <a:rPr sz="1800" spc="-285" dirty="0">
                <a:latin typeface="Arial"/>
                <a:cs typeface="Arial"/>
              </a:rPr>
              <a:t> </a:t>
            </a:r>
            <a:r>
              <a:rPr sz="1800" spc="20" dirty="0">
                <a:latin typeface="Arial"/>
                <a:cs typeface="Arial"/>
              </a:rPr>
              <a:t>(Urbano)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BCE4A09-81E0-1E4A-5597-D16525854A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832" y="260425"/>
            <a:ext cx="2392014" cy="63912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D883E75-1568-2BAE-1BD0-1897DFB879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1" y="40975"/>
            <a:ext cx="2633352" cy="107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227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04363" y="2715027"/>
            <a:ext cx="3677337" cy="193448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8067" y="4007030"/>
            <a:ext cx="3406888" cy="217682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002791"/>
            <a:ext cx="4867655" cy="224332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29600" y="4151484"/>
            <a:ext cx="3432048" cy="192080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31811" y="839708"/>
            <a:ext cx="4187952" cy="238963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007742" y="3155337"/>
            <a:ext cx="1088390" cy="7924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065" marR="5080" algn="ctr">
              <a:lnSpc>
                <a:spcPct val="100800"/>
              </a:lnSpc>
              <a:spcBef>
                <a:spcPts val="85"/>
              </a:spcBef>
            </a:pPr>
            <a:r>
              <a:rPr sz="1800" b="1" spc="-190" dirty="0">
                <a:latin typeface="Lucida Sans"/>
                <a:cs typeface="Lucida Sans"/>
              </a:rPr>
              <a:t>T</a:t>
            </a:r>
            <a:r>
              <a:rPr sz="1800" b="1" spc="-35" dirty="0">
                <a:latin typeface="Lucida Sans"/>
                <a:cs typeface="Lucida Sans"/>
              </a:rPr>
              <a:t>R</a:t>
            </a:r>
            <a:r>
              <a:rPr sz="1800" b="1" spc="-45" dirty="0">
                <a:latin typeface="Lucida Sans"/>
                <a:cs typeface="Lucida Sans"/>
              </a:rPr>
              <a:t>A</a:t>
            </a:r>
            <a:r>
              <a:rPr sz="1800" b="1" spc="-40" dirty="0">
                <a:latin typeface="Lucida Sans"/>
                <a:cs typeface="Lucida Sans"/>
              </a:rPr>
              <a:t>C</a:t>
            </a:r>
            <a:r>
              <a:rPr sz="1800" b="1" spc="-10" dirty="0">
                <a:latin typeface="Lucida Sans"/>
                <a:cs typeface="Lucida Sans"/>
              </a:rPr>
              <a:t>K</a:t>
            </a:r>
            <a:r>
              <a:rPr sz="1800" b="1" spc="15" dirty="0">
                <a:latin typeface="Lucida Sans"/>
                <a:cs typeface="Lucida Sans"/>
              </a:rPr>
              <a:t>E</a:t>
            </a:r>
            <a:r>
              <a:rPr sz="1800" b="1" spc="-30" dirty="0">
                <a:latin typeface="Lucida Sans"/>
                <a:cs typeface="Lucida Sans"/>
              </a:rPr>
              <a:t>R  </a:t>
            </a:r>
            <a:r>
              <a:rPr sz="1600" spc="5" dirty="0">
                <a:latin typeface="Arial"/>
                <a:cs typeface="Arial"/>
              </a:rPr>
              <a:t>IYQ5685  </a:t>
            </a:r>
            <a:r>
              <a:rPr sz="1600" spc="40" dirty="0">
                <a:latin typeface="Arial"/>
                <a:cs typeface="Arial"/>
              </a:rPr>
              <a:t>2019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45702" y="3238322"/>
            <a:ext cx="1360170" cy="7924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ctr">
              <a:lnSpc>
                <a:spcPct val="100800"/>
              </a:lnSpc>
              <a:spcBef>
                <a:spcPts val="85"/>
              </a:spcBef>
            </a:pPr>
            <a:r>
              <a:rPr sz="1800" b="1" spc="-70" dirty="0">
                <a:latin typeface="Lucida Sans"/>
                <a:cs typeface="Lucida Sans"/>
              </a:rPr>
              <a:t>COBALT</a:t>
            </a:r>
            <a:r>
              <a:rPr sz="1800" b="1" spc="-245" dirty="0">
                <a:latin typeface="Lucida Sans"/>
                <a:cs typeface="Lucida Sans"/>
              </a:rPr>
              <a:t> </a:t>
            </a:r>
            <a:r>
              <a:rPr sz="1800" b="1" spc="-160" dirty="0">
                <a:latin typeface="Lucida Sans"/>
                <a:cs typeface="Lucida Sans"/>
              </a:rPr>
              <a:t>LTZ  </a:t>
            </a:r>
            <a:r>
              <a:rPr sz="1600" spc="30" dirty="0">
                <a:latin typeface="Arial"/>
                <a:cs typeface="Arial"/>
              </a:rPr>
              <a:t>QQP3876  </a:t>
            </a:r>
            <a:r>
              <a:rPr sz="1600" spc="40" dirty="0">
                <a:latin typeface="Arial"/>
                <a:cs typeface="Arial"/>
              </a:rPr>
              <a:t>2019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21653" y="4706873"/>
            <a:ext cx="984885" cy="791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065" marR="5080" indent="-3810" algn="ctr">
              <a:lnSpc>
                <a:spcPct val="100699"/>
              </a:lnSpc>
              <a:spcBef>
                <a:spcPts val="85"/>
              </a:spcBef>
            </a:pPr>
            <a:r>
              <a:rPr sz="1800" b="1" spc="25" dirty="0">
                <a:latin typeface="Lucida Sans"/>
                <a:cs typeface="Lucida Sans"/>
              </a:rPr>
              <a:t>ONIX  </a:t>
            </a:r>
            <a:r>
              <a:rPr sz="1600" spc="95" dirty="0">
                <a:latin typeface="Arial"/>
                <a:cs typeface="Arial"/>
              </a:rPr>
              <a:t>Q</a:t>
            </a:r>
            <a:r>
              <a:rPr sz="1600" spc="-30" dirty="0">
                <a:latin typeface="Arial"/>
                <a:cs typeface="Arial"/>
              </a:rPr>
              <a:t>WS</a:t>
            </a:r>
            <a:r>
              <a:rPr sz="1600" spc="-20" dirty="0">
                <a:latin typeface="Arial"/>
                <a:cs typeface="Arial"/>
              </a:rPr>
              <a:t>5</a:t>
            </a:r>
            <a:r>
              <a:rPr sz="1600" spc="35" dirty="0">
                <a:latin typeface="Arial"/>
                <a:cs typeface="Arial"/>
              </a:rPr>
              <a:t>0</a:t>
            </a:r>
            <a:r>
              <a:rPr sz="1600" spc="30" dirty="0">
                <a:latin typeface="Arial"/>
                <a:cs typeface="Arial"/>
              </a:rPr>
              <a:t>87  </a:t>
            </a:r>
            <a:r>
              <a:rPr sz="1600" spc="55" dirty="0">
                <a:latin typeface="Arial"/>
                <a:cs typeface="Arial"/>
              </a:rPr>
              <a:t>2019/20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36342" y="6034969"/>
            <a:ext cx="957580" cy="791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15240" algn="just">
              <a:lnSpc>
                <a:spcPct val="100699"/>
              </a:lnSpc>
              <a:spcBef>
                <a:spcPts val="85"/>
              </a:spcBef>
            </a:pPr>
            <a:r>
              <a:rPr sz="1800" b="1" spc="-45" dirty="0">
                <a:latin typeface="Lucida Sans"/>
                <a:cs typeface="Lucida Sans"/>
              </a:rPr>
              <a:t>DUSTER  </a:t>
            </a:r>
            <a:r>
              <a:rPr sz="1600" spc="95" dirty="0">
                <a:latin typeface="Arial"/>
                <a:cs typeface="Arial"/>
              </a:rPr>
              <a:t>Q</a:t>
            </a:r>
            <a:r>
              <a:rPr sz="1600" spc="-30" dirty="0">
                <a:latin typeface="Arial"/>
                <a:cs typeface="Arial"/>
              </a:rPr>
              <a:t>U</a:t>
            </a:r>
            <a:r>
              <a:rPr sz="1600" spc="50" dirty="0">
                <a:latin typeface="Arial"/>
                <a:cs typeface="Arial"/>
              </a:rPr>
              <a:t>A</a:t>
            </a:r>
            <a:r>
              <a:rPr sz="1600" spc="45" dirty="0">
                <a:latin typeface="Arial"/>
                <a:cs typeface="Arial"/>
              </a:rPr>
              <a:t>0</a:t>
            </a:r>
            <a:r>
              <a:rPr sz="1600" spc="35" dirty="0">
                <a:latin typeface="Arial"/>
                <a:cs typeface="Arial"/>
              </a:rPr>
              <a:t>1</a:t>
            </a:r>
            <a:r>
              <a:rPr sz="1600" spc="30" dirty="0">
                <a:latin typeface="Arial"/>
                <a:cs typeface="Arial"/>
              </a:rPr>
              <a:t>61  </a:t>
            </a:r>
            <a:r>
              <a:rPr sz="1600" spc="55" dirty="0">
                <a:latin typeface="Arial"/>
                <a:cs typeface="Arial"/>
              </a:rPr>
              <a:t>2019/20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575418" y="5948273"/>
            <a:ext cx="1102360" cy="82232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5715" algn="ctr">
              <a:lnSpc>
                <a:spcPct val="100699"/>
              </a:lnSpc>
              <a:spcBef>
                <a:spcPts val="85"/>
              </a:spcBef>
            </a:pPr>
            <a:r>
              <a:rPr sz="1800" b="1" spc="-50" dirty="0">
                <a:latin typeface="Lucida Sans"/>
                <a:cs typeface="Lucida Sans"/>
              </a:rPr>
              <a:t>VIRTUS  </a:t>
            </a:r>
            <a:r>
              <a:rPr sz="1800" spc="110" dirty="0">
                <a:latin typeface="Arial"/>
                <a:cs typeface="Arial"/>
              </a:rPr>
              <a:t>Q</a:t>
            </a:r>
            <a:r>
              <a:rPr sz="1800" spc="-40" dirty="0">
                <a:latin typeface="Arial"/>
                <a:cs typeface="Arial"/>
              </a:rPr>
              <a:t>WS</a:t>
            </a:r>
            <a:r>
              <a:rPr sz="1800" spc="-20" dirty="0">
                <a:latin typeface="Arial"/>
                <a:cs typeface="Arial"/>
              </a:rPr>
              <a:t>4</a:t>
            </a:r>
            <a:r>
              <a:rPr sz="1800" spc="50" dirty="0">
                <a:latin typeface="Arial"/>
                <a:cs typeface="Arial"/>
              </a:rPr>
              <a:t>98</a:t>
            </a:r>
            <a:r>
              <a:rPr sz="1800" spc="25" dirty="0">
                <a:latin typeface="Arial"/>
                <a:cs typeface="Arial"/>
              </a:rPr>
              <a:t>4  </a:t>
            </a:r>
            <a:r>
              <a:rPr sz="1600" spc="40" dirty="0">
                <a:latin typeface="Arial"/>
                <a:cs typeface="Arial"/>
              </a:rPr>
              <a:t>2019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80279" y="6367068"/>
            <a:ext cx="258000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5" dirty="0">
                <a:latin typeface="Arial"/>
                <a:cs typeface="Arial"/>
              </a:rPr>
              <a:t>Imagens </a:t>
            </a:r>
            <a:r>
              <a:rPr sz="1400" spc="20" dirty="0">
                <a:latin typeface="Arial"/>
                <a:cs typeface="Arial"/>
              </a:rPr>
              <a:t>meramente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ilustrativas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2AA50F98-662F-47A7-8074-9FF5352020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92422" y="524147"/>
            <a:ext cx="210704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3200" b="1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VEÍCULOS</a:t>
            </a:r>
            <a:endParaRPr sz="3200" b="1" spc="-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21338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095" y="6406894"/>
            <a:ext cx="12204700" cy="341630"/>
            <a:chOff x="-6095" y="6406894"/>
            <a:chExt cx="12204700" cy="341630"/>
          </a:xfrm>
        </p:grpSpPr>
        <p:sp>
          <p:nvSpPr>
            <p:cNvPr id="3" name="object 3"/>
            <p:cNvSpPr/>
            <p:nvPr/>
          </p:nvSpPr>
          <p:spPr>
            <a:xfrm>
              <a:off x="0" y="6412990"/>
              <a:ext cx="12192000" cy="329565"/>
            </a:xfrm>
            <a:custGeom>
              <a:avLst/>
              <a:gdLst/>
              <a:ahLst/>
              <a:cxnLst/>
              <a:rect l="l" t="t" r="r" b="b"/>
              <a:pathLst>
                <a:path w="12192000" h="329565">
                  <a:moveTo>
                    <a:pt x="12192000" y="0"/>
                  </a:moveTo>
                  <a:lnTo>
                    <a:pt x="0" y="0"/>
                  </a:lnTo>
                  <a:lnTo>
                    <a:pt x="0" y="329183"/>
                  </a:lnTo>
                  <a:lnTo>
                    <a:pt x="12192000" y="329183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55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412990"/>
              <a:ext cx="12192000" cy="329565"/>
            </a:xfrm>
            <a:custGeom>
              <a:avLst/>
              <a:gdLst/>
              <a:ahLst/>
              <a:cxnLst/>
              <a:rect l="l" t="t" r="r" b="b"/>
              <a:pathLst>
                <a:path w="12192000" h="329565">
                  <a:moveTo>
                    <a:pt x="0" y="329183"/>
                  </a:moveTo>
                  <a:lnTo>
                    <a:pt x="12192000" y="329183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29183"/>
                  </a:lnTo>
                  <a:close/>
                </a:path>
              </a:pathLst>
            </a:custGeom>
            <a:ln w="12192">
              <a:solidFill>
                <a:srgbClr val="587A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8909304" y="2490216"/>
            <a:ext cx="2380615" cy="2179320"/>
            <a:chOff x="8909304" y="2490216"/>
            <a:chExt cx="2380615" cy="2179320"/>
          </a:xfrm>
        </p:grpSpPr>
        <p:sp>
          <p:nvSpPr>
            <p:cNvPr id="6" name="object 6"/>
            <p:cNvSpPr/>
            <p:nvPr/>
          </p:nvSpPr>
          <p:spPr>
            <a:xfrm>
              <a:off x="8909304" y="2490216"/>
              <a:ext cx="2380615" cy="2179320"/>
            </a:xfrm>
            <a:custGeom>
              <a:avLst/>
              <a:gdLst/>
              <a:ahLst/>
              <a:cxnLst/>
              <a:rect l="l" t="t" r="r" b="b"/>
              <a:pathLst>
                <a:path w="2380615" h="2179320">
                  <a:moveTo>
                    <a:pt x="1190244" y="0"/>
                  </a:moveTo>
                  <a:lnTo>
                    <a:pt x="1139930" y="955"/>
                  </a:lnTo>
                  <a:lnTo>
                    <a:pt x="1090149" y="3798"/>
                  </a:lnTo>
                  <a:lnTo>
                    <a:pt x="1040942" y="8489"/>
                  </a:lnTo>
                  <a:lnTo>
                    <a:pt x="992350" y="14991"/>
                  </a:lnTo>
                  <a:lnTo>
                    <a:pt x="944414" y="23265"/>
                  </a:lnTo>
                  <a:lnTo>
                    <a:pt x="897175" y="33276"/>
                  </a:lnTo>
                  <a:lnTo>
                    <a:pt x="850675" y="44983"/>
                  </a:lnTo>
                  <a:lnTo>
                    <a:pt x="804955" y="58351"/>
                  </a:lnTo>
                  <a:lnTo>
                    <a:pt x="760057" y="73340"/>
                  </a:lnTo>
                  <a:lnTo>
                    <a:pt x="716022" y="89913"/>
                  </a:lnTo>
                  <a:lnTo>
                    <a:pt x="672890" y="108032"/>
                  </a:lnTo>
                  <a:lnTo>
                    <a:pt x="630705" y="127660"/>
                  </a:lnTo>
                  <a:lnTo>
                    <a:pt x="589505" y="148759"/>
                  </a:lnTo>
                  <a:lnTo>
                    <a:pt x="549334" y="171290"/>
                  </a:lnTo>
                  <a:lnTo>
                    <a:pt x="510232" y="195216"/>
                  </a:lnTo>
                  <a:lnTo>
                    <a:pt x="472241" y="220500"/>
                  </a:lnTo>
                  <a:lnTo>
                    <a:pt x="435402" y="247103"/>
                  </a:lnTo>
                  <a:lnTo>
                    <a:pt x="399756" y="274988"/>
                  </a:lnTo>
                  <a:lnTo>
                    <a:pt x="365344" y="304116"/>
                  </a:lnTo>
                  <a:lnTo>
                    <a:pt x="332209" y="334450"/>
                  </a:lnTo>
                  <a:lnTo>
                    <a:pt x="300391" y="365953"/>
                  </a:lnTo>
                  <a:lnTo>
                    <a:pt x="269931" y="398586"/>
                  </a:lnTo>
                  <a:lnTo>
                    <a:pt x="240871" y="432311"/>
                  </a:lnTo>
                  <a:lnTo>
                    <a:pt x="213252" y="467091"/>
                  </a:lnTo>
                  <a:lnTo>
                    <a:pt x="187116" y="502888"/>
                  </a:lnTo>
                  <a:lnTo>
                    <a:pt x="162503" y="539665"/>
                  </a:lnTo>
                  <a:lnTo>
                    <a:pt x="139456" y="577383"/>
                  </a:lnTo>
                  <a:lnTo>
                    <a:pt x="118014" y="616004"/>
                  </a:lnTo>
                  <a:lnTo>
                    <a:pt x="98221" y="655491"/>
                  </a:lnTo>
                  <a:lnTo>
                    <a:pt x="80117" y="695806"/>
                  </a:lnTo>
                  <a:lnTo>
                    <a:pt x="63743" y="736911"/>
                  </a:lnTo>
                  <a:lnTo>
                    <a:pt x="49140" y="778768"/>
                  </a:lnTo>
                  <a:lnTo>
                    <a:pt x="36351" y="821340"/>
                  </a:lnTo>
                  <a:lnTo>
                    <a:pt x="25416" y="864589"/>
                  </a:lnTo>
                  <a:lnTo>
                    <a:pt x="16376" y="908476"/>
                  </a:lnTo>
                  <a:lnTo>
                    <a:pt x="9273" y="952965"/>
                  </a:lnTo>
                  <a:lnTo>
                    <a:pt x="4149" y="998017"/>
                  </a:lnTo>
                  <a:lnTo>
                    <a:pt x="1044" y="1043594"/>
                  </a:lnTo>
                  <a:lnTo>
                    <a:pt x="0" y="1089660"/>
                  </a:lnTo>
                  <a:lnTo>
                    <a:pt x="1044" y="1135725"/>
                  </a:lnTo>
                  <a:lnTo>
                    <a:pt x="4149" y="1181302"/>
                  </a:lnTo>
                  <a:lnTo>
                    <a:pt x="9273" y="1226354"/>
                  </a:lnTo>
                  <a:lnTo>
                    <a:pt x="16376" y="1270843"/>
                  </a:lnTo>
                  <a:lnTo>
                    <a:pt x="25416" y="1314730"/>
                  </a:lnTo>
                  <a:lnTo>
                    <a:pt x="36351" y="1357979"/>
                  </a:lnTo>
                  <a:lnTo>
                    <a:pt x="49140" y="1400551"/>
                  </a:lnTo>
                  <a:lnTo>
                    <a:pt x="63743" y="1442408"/>
                  </a:lnTo>
                  <a:lnTo>
                    <a:pt x="80117" y="1483513"/>
                  </a:lnTo>
                  <a:lnTo>
                    <a:pt x="98221" y="1523828"/>
                  </a:lnTo>
                  <a:lnTo>
                    <a:pt x="118014" y="1563315"/>
                  </a:lnTo>
                  <a:lnTo>
                    <a:pt x="139456" y="1601936"/>
                  </a:lnTo>
                  <a:lnTo>
                    <a:pt x="162503" y="1639654"/>
                  </a:lnTo>
                  <a:lnTo>
                    <a:pt x="187116" y="1676431"/>
                  </a:lnTo>
                  <a:lnTo>
                    <a:pt x="213252" y="1712228"/>
                  </a:lnTo>
                  <a:lnTo>
                    <a:pt x="240871" y="1747008"/>
                  </a:lnTo>
                  <a:lnTo>
                    <a:pt x="269931" y="1780733"/>
                  </a:lnTo>
                  <a:lnTo>
                    <a:pt x="300391" y="1813366"/>
                  </a:lnTo>
                  <a:lnTo>
                    <a:pt x="332209" y="1844869"/>
                  </a:lnTo>
                  <a:lnTo>
                    <a:pt x="365344" y="1875203"/>
                  </a:lnTo>
                  <a:lnTo>
                    <a:pt x="399756" y="1904331"/>
                  </a:lnTo>
                  <a:lnTo>
                    <a:pt x="435402" y="1932216"/>
                  </a:lnTo>
                  <a:lnTo>
                    <a:pt x="472241" y="1958819"/>
                  </a:lnTo>
                  <a:lnTo>
                    <a:pt x="510232" y="1984103"/>
                  </a:lnTo>
                  <a:lnTo>
                    <a:pt x="549334" y="2008029"/>
                  </a:lnTo>
                  <a:lnTo>
                    <a:pt x="589505" y="2030560"/>
                  </a:lnTo>
                  <a:lnTo>
                    <a:pt x="630705" y="2051659"/>
                  </a:lnTo>
                  <a:lnTo>
                    <a:pt x="672890" y="2071287"/>
                  </a:lnTo>
                  <a:lnTo>
                    <a:pt x="716022" y="2089406"/>
                  </a:lnTo>
                  <a:lnTo>
                    <a:pt x="760057" y="2105979"/>
                  </a:lnTo>
                  <a:lnTo>
                    <a:pt x="804955" y="2120968"/>
                  </a:lnTo>
                  <a:lnTo>
                    <a:pt x="850675" y="2134336"/>
                  </a:lnTo>
                  <a:lnTo>
                    <a:pt x="897175" y="2146043"/>
                  </a:lnTo>
                  <a:lnTo>
                    <a:pt x="944414" y="2156054"/>
                  </a:lnTo>
                  <a:lnTo>
                    <a:pt x="992350" y="2164328"/>
                  </a:lnTo>
                  <a:lnTo>
                    <a:pt x="1040942" y="2170830"/>
                  </a:lnTo>
                  <a:lnTo>
                    <a:pt x="1090149" y="2175521"/>
                  </a:lnTo>
                  <a:lnTo>
                    <a:pt x="1139930" y="2178364"/>
                  </a:lnTo>
                  <a:lnTo>
                    <a:pt x="1190244" y="2179320"/>
                  </a:lnTo>
                  <a:lnTo>
                    <a:pt x="1240557" y="2178364"/>
                  </a:lnTo>
                  <a:lnTo>
                    <a:pt x="1290338" y="2175521"/>
                  </a:lnTo>
                  <a:lnTo>
                    <a:pt x="1339545" y="2170830"/>
                  </a:lnTo>
                  <a:lnTo>
                    <a:pt x="1388137" y="2164328"/>
                  </a:lnTo>
                  <a:lnTo>
                    <a:pt x="1436073" y="2156054"/>
                  </a:lnTo>
                  <a:lnTo>
                    <a:pt x="1483312" y="2146043"/>
                  </a:lnTo>
                  <a:lnTo>
                    <a:pt x="1529812" y="2134336"/>
                  </a:lnTo>
                  <a:lnTo>
                    <a:pt x="1575532" y="2120968"/>
                  </a:lnTo>
                  <a:lnTo>
                    <a:pt x="1620430" y="2105979"/>
                  </a:lnTo>
                  <a:lnTo>
                    <a:pt x="1664465" y="2089406"/>
                  </a:lnTo>
                  <a:lnTo>
                    <a:pt x="1707597" y="2071287"/>
                  </a:lnTo>
                  <a:lnTo>
                    <a:pt x="1749782" y="2051659"/>
                  </a:lnTo>
                  <a:lnTo>
                    <a:pt x="1790982" y="2030560"/>
                  </a:lnTo>
                  <a:lnTo>
                    <a:pt x="1831153" y="2008029"/>
                  </a:lnTo>
                  <a:lnTo>
                    <a:pt x="1870255" y="1984103"/>
                  </a:lnTo>
                  <a:lnTo>
                    <a:pt x="1908246" y="1958819"/>
                  </a:lnTo>
                  <a:lnTo>
                    <a:pt x="1945085" y="1932216"/>
                  </a:lnTo>
                  <a:lnTo>
                    <a:pt x="1980731" y="1904331"/>
                  </a:lnTo>
                  <a:lnTo>
                    <a:pt x="2015143" y="1875203"/>
                  </a:lnTo>
                  <a:lnTo>
                    <a:pt x="2048278" y="1844869"/>
                  </a:lnTo>
                  <a:lnTo>
                    <a:pt x="2080096" y="1813366"/>
                  </a:lnTo>
                  <a:lnTo>
                    <a:pt x="2110556" y="1780733"/>
                  </a:lnTo>
                  <a:lnTo>
                    <a:pt x="2139616" y="1747008"/>
                  </a:lnTo>
                  <a:lnTo>
                    <a:pt x="2167235" y="1712228"/>
                  </a:lnTo>
                  <a:lnTo>
                    <a:pt x="2193371" y="1676431"/>
                  </a:lnTo>
                  <a:lnTo>
                    <a:pt x="2217984" y="1639654"/>
                  </a:lnTo>
                  <a:lnTo>
                    <a:pt x="2241031" y="1601936"/>
                  </a:lnTo>
                  <a:lnTo>
                    <a:pt x="2262473" y="1563315"/>
                  </a:lnTo>
                  <a:lnTo>
                    <a:pt x="2282266" y="1523828"/>
                  </a:lnTo>
                  <a:lnTo>
                    <a:pt x="2300370" y="1483513"/>
                  </a:lnTo>
                  <a:lnTo>
                    <a:pt x="2316744" y="1442408"/>
                  </a:lnTo>
                  <a:lnTo>
                    <a:pt x="2331347" y="1400551"/>
                  </a:lnTo>
                  <a:lnTo>
                    <a:pt x="2344136" y="1357979"/>
                  </a:lnTo>
                  <a:lnTo>
                    <a:pt x="2355071" y="1314730"/>
                  </a:lnTo>
                  <a:lnTo>
                    <a:pt x="2364111" y="1270843"/>
                  </a:lnTo>
                  <a:lnTo>
                    <a:pt x="2371214" y="1226354"/>
                  </a:lnTo>
                  <a:lnTo>
                    <a:pt x="2376338" y="1181302"/>
                  </a:lnTo>
                  <a:lnTo>
                    <a:pt x="2379443" y="1135725"/>
                  </a:lnTo>
                  <a:lnTo>
                    <a:pt x="2380488" y="1089660"/>
                  </a:lnTo>
                  <a:lnTo>
                    <a:pt x="2379443" y="1043594"/>
                  </a:lnTo>
                  <a:lnTo>
                    <a:pt x="2376338" y="998017"/>
                  </a:lnTo>
                  <a:lnTo>
                    <a:pt x="2371214" y="952965"/>
                  </a:lnTo>
                  <a:lnTo>
                    <a:pt x="2364111" y="908476"/>
                  </a:lnTo>
                  <a:lnTo>
                    <a:pt x="2355071" y="864589"/>
                  </a:lnTo>
                  <a:lnTo>
                    <a:pt x="2344136" y="821340"/>
                  </a:lnTo>
                  <a:lnTo>
                    <a:pt x="2331347" y="778768"/>
                  </a:lnTo>
                  <a:lnTo>
                    <a:pt x="2316744" y="736911"/>
                  </a:lnTo>
                  <a:lnTo>
                    <a:pt x="2300370" y="695806"/>
                  </a:lnTo>
                  <a:lnTo>
                    <a:pt x="2282266" y="655491"/>
                  </a:lnTo>
                  <a:lnTo>
                    <a:pt x="2262473" y="616004"/>
                  </a:lnTo>
                  <a:lnTo>
                    <a:pt x="2241031" y="577383"/>
                  </a:lnTo>
                  <a:lnTo>
                    <a:pt x="2217984" y="539665"/>
                  </a:lnTo>
                  <a:lnTo>
                    <a:pt x="2193371" y="502888"/>
                  </a:lnTo>
                  <a:lnTo>
                    <a:pt x="2167235" y="467091"/>
                  </a:lnTo>
                  <a:lnTo>
                    <a:pt x="2139616" y="432311"/>
                  </a:lnTo>
                  <a:lnTo>
                    <a:pt x="2110556" y="398586"/>
                  </a:lnTo>
                  <a:lnTo>
                    <a:pt x="2080096" y="365953"/>
                  </a:lnTo>
                  <a:lnTo>
                    <a:pt x="2048278" y="334450"/>
                  </a:lnTo>
                  <a:lnTo>
                    <a:pt x="2015143" y="304116"/>
                  </a:lnTo>
                  <a:lnTo>
                    <a:pt x="1980731" y="274988"/>
                  </a:lnTo>
                  <a:lnTo>
                    <a:pt x="1945085" y="247103"/>
                  </a:lnTo>
                  <a:lnTo>
                    <a:pt x="1908246" y="220500"/>
                  </a:lnTo>
                  <a:lnTo>
                    <a:pt x="1870255" y="195216"/>
                  </a:lnTo>
                  <a:lnTo>
                    <a:pt x="1831153" y="171290"/>
                  </a:lnTo>
                  <a:lnTo>
                    <a:pt x="1790982" y="148759"/>
                  </a:lnTo>
                  <a:lnTo>
                    <a:pt x="1749782" y="127660"/>
                  </a:lnTo>
                  <a:lnTo>
                    <a:pt x="1707597" y="108032"/>
                  </a:lnTo>
                  <a:lnTo>
                    <a:pt x="1664465" y="89913"/>
                  </a:lnTo>
                  <a:lnTo>
                    <a:pt x="1620430" y="73340"/>
                  </a:lnTo>
                  <a:lnTo>
                    <a:pt x="1575532" y="58351"/>
                  </a:lnTo>
                  <a:lnTo>
                    <a:pt x="1529812" y="44983"/>
                  </a:lnTo>
                  <a:lnTo>
                    <a:pt x="1483312" y="33276"/>
                  </a:lnTo>
                  <a:lnTo>
                    <a:pt x="1436073" y="23265"/>
                  </a:lnTo>
                  <a:lnTo>
                    <a:pt x="1388137" y="14991"/>
                  </a:lnTo>
                  <a:lnTo>
                    <a:pt x="1339545" y="8489"/>
                  </a:lnTo>
                  <a:lnTo>
                    <a:pt x="1290338" y="3798"/>
                  </a:lnTo>
                  <a:lnTo>
                    <a:pt x="1240557" y="955"/>
                  </a:lnTo>
                  <a:lnTo>
                    <a:pt x="1190244" y="0"/>
                  </a:lnTo>
                  <a:close/>
                </a:path>
              </a:pathLst>
            </a:custGeom>
            <a:solidFill>
              <a:srgbClr val="55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06840" y="2587752"/>
              <a:ext cx="2185670" cy="1999614"/>
            </a:xfrm>
            <a:custGeom>
              <a:avLst/>
              <a:gdLst/>
              <a:ahLst/>
              <a:cxnLst/>
              <a:rect l="l" t="t" r="r" b="b"/>
              <a:pathLst>
                <a:path w="2185670" h="1999614">
                  <a:moveTo>
                    <a:pt x="1092707" y="0"/>
                  </a:moveTo>
                  <a:lnTo>
                    <a:pt x="1042688" y="1028"/>
                  </a:lnTo>
                  <a:lnTo>
                    <a:pt x="993246" y="4085"/>
                  </a:lnTo>
                  <a:lnTo>
                    <a:pt x="944430" y="9125"/>
                  </a:lnTo>
                  <a:lnTo>
                    <a:pt x="896287" y="16105"/>
                  </a:lnTo>
                  <a:lnTo>
                    <a:pt x="848867" y="24981"/>
                  </a:lnTo>
                  <a:lnTo>
                    <a:pt x="802216" y="35708"/>
                  </a:lnTo>
                  <a:lnTo>
                    <a:pt x="756384" y="48242"/>
                  </a:lnTo>
                  <a:lnTo>
                    <a:pt x="711419" y="62540"/>
                  </a:lnTo>
                  <a:lnTo>
                    <a:pt x="667369" y="78557"/>
                  </a:lnTo>
                  <a:lnTo>
                    <a:pt x="624281" y="96249"/>
                  </a:lnTo>
                  <a:lnTo>
                    <a:pt x="582205" y="115572"/>
                  </a:lnTo>
                  <a:lnTo>
                    <a:pt x="541189" y="136482"/>
                  </a:lnTo>
                  <a:lnTo>
                    <a:pt x="501280" y="158935"/>
                  </a:lnTo>
                  <a:lnTo>
                    <a:pt x="462527" y="182887"/>
                  </a:lnTo>
                  <a:lnTo>
                    <a:pt x="424979" y="208293"/>
                  </a:lnTo>
                  <a:lnTo>
                    <a:pt x="388682" y="235109"/>
                  </a:lnTo>
                  <a:lnTo>
                    <a:pt x="353686" y="263293"/>
                  </a:lnTo>
                  <a:lnTo>
                    <a:pt x="320040" y="292798"/>
                  </a:lnTo>
                  <a:lnTo>
                    <a:pt x="287790" y="323582"/>
                  </a:lnTo>
                  <a:lnTo>
                    <a:pt x="256985" y="355600"/>
                  </a:lnTo>
                  <a:lnTo>
                    <a:pt x="227673" y="388807"/>
                  </a:lnTo>
                  <a:lnTo>
                    <a:pt x="199904" y="423161"/>
                  </a:lnTo>
                  <a:lnTo>
                    <a:pt x="173724" y="458617"/>
                  </a:lnTo>
                  <a:lnTo>
                    <a:pt x="149182" y="495130"/>
                  </a:lnTo>
                  <a:lnTo>
                    <a:pt x="126327" y="532657"/>
                  </a:lnTo>
                  <a:lnTo>
                    <a:pt x="105206" y="571154"/>
                  </a:lnTo>
                  <a:lnTo>
                    <a:pt x="85867" y="610576"/>
                  </a:lnTo>
                  <a:lnTo>
                    <a:pt x="68360" y="650879"/>
                  </a:lnTo>
                  <a:lnTo>
                    <a:pt x="52732" y="692020"/>
                  </a:lnTo>
                  <a:lnTo>
                    <a:pt x="39031" y="733954"/>
                  </a:lnTo>
                  <a:lnTo>
                    <a:pt x="27305" y="776637"/>
                  </a:lnTo>
                  <a:lnTo>
                    <a:pt x="17604" y="820024"/>
                  </a:lnTo>
                  <a:lnTo>
                    <a:pt x="9974" y="864073"/>
                  </a:lnTo>
                  <a:lnTo>
                    <a:pt x="4465" y="908739"/>
                  </a:lnTo>
                  <a:lnTo>
                    <a:pt x="1124" y="953977"/>
                  </a:lnTo>
                  <a:lnTo>
                    <a:pt x="0" y="999744"/>
                  </a:lnTo>
                  <a:lnTo>
                    <a:pt x="1124" y="1045510"/>
                  </a:lnTo>
                  <a:lnTo>
                    <a:pt x="4465" y="1090748"/>
                  </a:lnTo>
                  <a:lnTo>
                    <a:pt x="9974" y="1135414"/>
                  </a:lnTo>
                  <a:lnTo>
                    <a:pt x="17604" y="1179463"/>
                  </a:lnTo>
                  <a:lnTo>
                    <a:pt x="27305" y="1222850"/>
                  </a:lnTo>
                  <a:lnTo>
                    <a:pt x="39031" y="1265533"/>
                  </a:lnTo>
                  <a:lnTo>
                    <a:pt x="52732" y="1307467"/>
                  </a:lnTo>
                  <a:lnTo>
                    <a:pt x="68360" y="1348608"/>
                  </a:lnTo>
                  <a:lnTo>
                    <a:pt x="85867" y="1388911"/>
                  </a:lnTo>
                  <a:lnTo>
                    <a:pt x="105206" y="1428333"/>
                  </a:lnTo>
                  <a:lnTo>
                    <a:pt x="126327" y="1466830"/>
                  </a:lnTo>
                  <a:lnTo>
                    <a:pt x="149182" y="1504357"/>
                  </a:lnTo>
                  <a:lnTo>
                    <a:pt x="173724" y="1540870"/>
                  </a:lnTo>
                  <a:lnTo>
                    <a:pt x="199904" y="1576326"/>
                  </a:lnTo>
                  <a:lnTo>
                    <a:pt x="227673" y="1610680"/>
                  </a:lnTo>
                  <a:lnTo>
                    <a:pt x="256985" y="1643888"/>
                  </a:lnTo>
                  <a:lnTo>
                    <a:pt x="287790" y="1675905"/>
                  </a:lnTo>
                  <a:lnTo>
                    <a:pt x="320040" y="1706689"/>
                  </a:lnTo>
                  <a:lnTo>
                    <a:pt x="353686" y="1736194"/>
                  </a:lnTo>
                  <a:lnTo>
                    <a:pt x="388682" y="1764378"/>
                  </a:lnTo>
                  <a:lnTo>
                    <a:pt x="424979" y="1791194"/>
                  </a:lnTo>
                  <a:lnTo>
                    <a:pt x="462527" y="1816600"/>
                  </a:lnTo>
                  <a:lnTo>
                    <a:pt x="501280" y="1840552"/>
                  </a:lnTo>
                  <a:lnTo>
                    <a:pt x="541189" y="1863005"/>
                  </a:lnTo>
                  <a:lnTo>
                    <a:pt x="582205" y="1883915"/>
                  </a:lnTo>
                  <a:lnTo>
                    <a:pt x="624281" y="1903238"/>
                  </a:lnTo>
                  <a:lnTo>
                    <a:pt x="667369" y="1920930"/>
                  </a:lnTo>
                  <a:lnTo>
                    <a:pt x="711419" y="1936947"/>
                  </a:lnTo>
                  <a:lnTo>
                    <a:pt x="756384" y="1951245"/>
                  </a:lnTo>
                  <a:lnTo>
                    <a:pt x="802216" y="1963779"/>
                  </a:lnTo>
                  <a:lnTo>
                    <a:pt x="848867" y="1974506"/>
                  </a:lnTo>
                  <a:lnTo>
                    <a:pt x="896287" y="1983382"/>
                  </a:lnTo>
                  <a:lnTo>
                    <a:pt x="944430" y="1990362"/>
                  </a:lnTo>
                  <a:lnTo>
                    <a:pt x="993246" y="1995402"/>
                  </a:lnTo>
                  <a:lnTo>
                    <a:pt x="1042688" y="1998459"/>
                  </a:lnTo>
                  <a:lnTo>
                    <a:pt x="1092707" y="1999488"/>
                  </a:lnTo>
                  <a:lnTo>
                    <a:pt x="1142727" y="1998459"/>
                  </a:lnTo>
                  <a:lnTo>
                    <a:pt x="1192169" y="1995402"/>
                  </a:lnTo>
                  <a:lnTo>
                    <a:pt x="1240985" y="1990362"/>
                  </a:lnTo>
                  <a:lnTo>
                    <a:pt x="1289128" y="1983382"/>
                  </a:lnTo>
                  <a:lnTo>
                    <a:pt x="1336548" y="1974506"/>
                  </a:lnTo>
                  <a:lnTo>
                    <a:pt x="1383199" y="1963779"/>
                  </a:lnTo>
                  <a:lnTo>
                    <a:pt x="1429031" y="1951245"/>
                  </a:lnTo>
                  <a:lnTo>
                    <a:pt x="1473996" y="1936947"/>
                  </a:lnTo>
                  <a:lnTo>
                    <a:pt x="1518046" y="1920930"/>
                  </a:lnTo>
                  <a:lnTo>
                    <a:pt x="1561134" y="1903238"/>
                  </a:lnTo>
                  <a:lnTo>
                    <a:pt x="1603210" y="1883915"/>
                  </a:lnTo>
                  <a:lnTo>
                    <a:pt x="1644226" y="1863005"/>
                  </a:lnTo>
                  <a:lnTo>
                    <a:pt x="1684135" y="1840552"/>
                  </a:lnTo>
                  <a:lnTo>
                    <a:pt x="1722888" y="1816600"/>
                  </a:lnTo>
                  <a:lnTo>
                    <a:pt x="1760436" y="1791194"/>
                  </a:lnTo>
                  <a:lnTo>
                    <a:pt x="1796733" y="1764378"/>
                  </a:lnTo>
                  <a:lnTo>
                    <a:pt x="1831729" y="1736194"/>
                  </a:lnTo>
                  <a:lnTo>
                    <a:pt x="1865375" y="1706689"/>
                  </a:lnTo>
                  <a:lnTo>
                    <a:pt x="1897625" y="1675905"/>
                  </a:lnTo>
                  <a:lnTo>
                    <a:pt x="1928430" y="1643887"/>
                  </a:lnTo>
                  <a:lnTo>
                    <a:pt x="1957742" y="1610680"/>
                  </a:lnTo>
                  <a:lnTo>
                    <a:pt x="1985511" y="1576326"/>
                  </a:lnTo>
                  <a:lnTo>
                    <a:pt x="2011691" y="1540870"/>
                  </a:lnTo>
                  <a:lnTo>
                    <a:pt x="2036233" y="1504357"/>
                  </a:lnTo>
                  <a:lnTo>
                    <a:pt x="2059088" y="1466830"/>
                  </a:lnTo>
                  <a:lnTo>
                    <a:pt x="2080209" y="1428333"/>
                  </a:lnTo>
                  <a:lnTo>
                    <a:pt x="2099548" y="1388911"/>
                  </a:lnTo>
                  <a:lnTo>
                    <a:pt x="2117055" y="1348608"/>
                  </a:lnTo>
                  <a:lnTo>
                    <a:pt x="2132683" y="1307467"/>
                  </a:lnTo>
                  <a:lnTo>
                    <a:pt x="2146384" y="1265533"/>
                  </a:lnTo>
                  <a:lnTo>
                    <a:pt x="2158110" y="1222850"/>
                  </a:lnTo>
                  <a:lnTo>
                    <a:pt x="2167811" y="1179463"/>
                  </a:lnTo>
                  <a:lnTo>
                    <a:pt x="2175441" y="1135414"/>
                  </a:lnTo>
                  <a:lnTo>
                    <a:pt x="2180950" y="1090748"/>
                  </a:lnTo>
                  <a:lnTo>
                    <a:pt x="2184291" y="1045510"/>
                  </a:lnTo>
                  <a:lnTo>
                    <a:pt x="2185415" y="999744"/>
                  </a:lnTo>
                  <a:lnTo>
                    <a:pt x="2184291" y="953977"/>
                  </a:lnTo>
                  <a:lnTo>
                    <a:pt x="2180950" y="908739"/>
                  </a:lnTo>
                  <a:lnTo>
                    <a:pt x="2175441" y="864073"/>
                  </a:lnTo>
                  <a:lnTo>
                    <a:pt x="2167811" y="820024"/>
                  </a:lnTo>
                  <a:lnTo>
                    <a:pt x="2158110" y="776637"/>
                  </a:lnTo>
                  <a:lnTo>
                    <a:pt x="2146384" y="733954"/>
                  </a:lnTo>
                  <a:lnTo>
                    <a:pt x="2132683" y="692020"/>
                  </a:lnTo>
                  <a:lnTo>
                    <a:pt x="2117055" y="650879"/>
                  </a:lnTo>
                  <a:lnTo>
                    <a:pt x="2099548" y="610576"/>
                  </a:lnTo>
                  <a:lnTo>
                    <a:pt x="2080209" y="571154"/>
                  </a:lnTo>
                  <a:lnTo>
                    <a:pt x="2059088" y="532657"/>
                  </a:lnTo>
                  <a:lnTo>
                    <a:pt x="2036233" y="495130"/>
                  </a:lnTo>
                  <a:lnTo>
                    <a:pt x="2011691" y="458617"/>
                  </a:lnTo>
                  <a:lnTo>
                    <a:pt x="1985511" y="423161"/>
                  </a:lnTo>
                  <a:lnTo>
                    <a:pt x="1957742" y="388807"/>
                  </a:lnTo>
                  <a:lnTo>
                    <a:pt x="1928430" y="355600"/>
                  </a:lnTo>
                  <a:lnTo>
                    <a:pt x="1897625" y="323582"/>
                  </a:lnTo>
                  <a:lnTo>
                    <a:pt x="1865375" y="292798"/>
                  </a:lnTo>
                  <a:lnTo>
                    <a:pt x="1831729" y="263293"/>
                  </a:lnTo>
                  <a:lnTo>
                    <a:pt x="1796733" y="235109"/>
                  </a:lnTo>
                  <a:lnTo>
                    <a:pt x="1760436" y="208293"/>
                  </a:lnTo>
                  <a:lnTo>
                    <a:pt x="1722888" y="182887"/>
                  </a:lnTo>
                  <a:lnTo>
                    <a:pt x="1684135" y="158935"/>
                  </a:lnTo>
                  <a:lnTo>
                    <a:pt x="1644226" y="136482"/>
                  </a:lnTo>
                  <a:lnTo>
                    <a:pt x="1603210" y="115572"/>
                  </a:lnTo>
                  <a:lnTo>
                    <a:pt x="1561134" y="96249"/>
                  </a:lnTo>
                  <a:lnTo>
                    <a:pt x="1518046" y="78557"/>
                  </a:lnTo>
                  <a:lnTo>
                    <a:pt x="1473996" y="62540"/>
                  </a:lnTo>
                  <a:lnTo>
                    <a:pt x="1429031" y="48242"/>
                  </a:lnTo>
                  <a:lnTo>
                    <a:pt x="1383199" y="35708"/>
                  </a:lnTo>
                  <a:lnTo>
                    <a:pt x="1336548" y="24981"/>
                  </a:lnTo>
                  <a:lnTo>
                    <a:pt x="1289128" y="16105"/>
                  </a:lnTo>
                  <a:lnTo>
                    <a:pt x="1240985" y="9125"/>
                  </a:lnTo>
                  <a:lnTo>
                    <a:pt x="1192169" y="4085"/>
                  </a:lnTo>
                  <a:lnTo>
                    <a:pt x="1142727" y="1028"/>
                  </a:lnTo>
                  <a:lnTo>
                    <a:pt x="1092707" y="0"/>
                  </a:lnTo>
                  <a:close/>
                </a:path>
              </a:pathLst>
            </a:custGeom>
            <a:solidFill>
              <a:srgbClr val="4DD2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9379457" y="2918205"/>
            <a:ext cx="1442720" cy="1483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b="1" spc="-60" dirty="0">
                <a:solidFill>
                  <a:srgbClr val="552F83"/>
                </a:solidFill>
                <a:latin typeface="Lucida Sans"/>
                <a:cs typeface="Lucida Sans"/>
              </a:rPr>
              <a:t>Eficiência</a:t>
            </a:r>
            <a:endParaRPr sz="2400">
              <a:latin typeface="Lucida Sans"/>
              <a:cs typeface="Lucida Sans"/>
            </a:endParaRPr>
          </a:p>
          <a:p>
            <a:pPr marL="4445" algn="ctr">
              <a:lnSpc>
                <a:spcPct val="100000"/>
              </a:lnSpc>
              <a:spcBef>
                <a:spcPts val="25"/>
              </a:spcBef>
            </a:pPr>
            <a:r>
              <a:rPr sz="1800" b="1" spc="-40" dirty="0">
                <a:solidFill>
                  <a:srgbClr val="552F83"/>
                </a:solidFill>
                <a:latin typeface="Lucida Sans"/>
                <a:cs typeface="Lucida Sans"/>
              </a:rPr>
              <a:t>Energética</a:t>
            </a:r>
            <a:endParaRPr sz="1800">
              <a:latin typeface="Lucida Sans"/>
              <a:cs typeface="Lucida Sans"/>
            </a:endParaRPr>
          </a:p>
          <a:p>
            <a:pPr marL="4445" algn="ctr">
              <a:lnSpc>
                <a:spcPts val="2125"/>
              </a:lnSpc>
            </a:pPr>
            <a:r>
              <a:rPr sz="1800" b="1" spc="-5" dirty="0">
                <a:solidFill>
                  <a:srgbClr val="552F83"/>
                </a:solidFill>
                <a:latin typeface="Lucida Sans"/>
                <a:cs typeface="Lucida Sans"/>
              </a:rPr>
              <a:t>Média</a:t>
            </a:r>
            <a:endParaRPr sz="1800">
              <a:latin typeface="Lucida Sans"/>
              <a:cs typeface="Lucida Sans"/>
            </a:endParaRPr>
          </a:p>
          <a:p>
            <a:pPr algn="ctr">
              <a:lnSpc>
                <a:spcPts val="4285"/>
              </a:lnSpc>
            </a:pPr>
            <a:r>
              <a:rPr sz="3600" b="1" spc="170" dirty="0">
                <a:solidFill>
                  <a:srgbClr val="552F83"/>
                </a:solidFill>
                <a:latin typeface="Lucida Sans"/>
                <a:cs typeface="Lucida Sans"/>
              </a:rPr>
              <a:t>13%</a:t>
            </a:r>
            <a:endParaRPr sz="3600">
              <a:latin typeface="Lucida Sans"/>
              <a:cs typeface="Lucida Sans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8040623" y="4867657"/>
          <a:ext cx="3940810" cy="15144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9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70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2482">
                <a:tc>
                  <a:txBody>
                    <a:bodyPr/>
                    <a:lstStyle/>
                    <a:p>
                      <a:pPr marL="32956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CARRO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b="1" spc="20" dirty="0">
                          <a:latin typeface="Calibri"/>
                          <a:cs typeface="Calibri"/>
                        </a:rPr>
                        <a:t>LB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DURAMAIS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%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482"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ONIX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1905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spc="-5" dirty="0">
                          <a:latin typeface="Calibri"/>
                          <a:cs typeface="Calibri"/>
                        </a:rPr>
                        <a:t>16,860172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68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spc="-5" dirty="0">
                          <a:latin typeface="Calibri"/>
                          <a:cs typeface="Calibri"/>
                        </a:rPr>
                        <a:t>18,581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10%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482"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spc="10" dirty="0">
                          <a:latin typeface="Calibri"/>
                          <a:cs typeface="Calibri"/>
                        </a:rPr>
                        <a:t>TRACKER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1905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spc="-5" dirty="0">
                          <a:latin typeface="Calibri"/>
                          <a:cs typeface="Calibri"/>
                        </a:rPr>
                        <a:t>14,398918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68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spc="-5" dirty="0">
                          <a:latin typeface="Calibri"/>
                          <a:cs typeface="Calibri"/>
                        </a:rPr>
                        <a:t>15,99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11%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283"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VIRTUS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(4984)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1905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spc="-5" dirty="0">
                          <a:latin typeface="Calibri"/>
                          <a:cs typeface="Calibri"/>
                        </a:rPr>
                        <a:t>16,260559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68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spc="-5" dirty="0">
                          <a:latin typeface="Calibri"/>
                          <a:cs typeface="Calibri"/>
                        </a:rPr>
                        <a:t>17,587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spc="-5" dirty="0">
                          <a:latin typeface="Calibri"/>
                          <a:cs typeface="Calibri"/>
                        </a:rPr>
                        <a:t>8%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482"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DUSTER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1905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spc="-5" dirty="0">
                          <a:latin typeface="Calibri"/>
                          <a:cs typeface="Calibri"/>
                        </a:rPr>
                        <a:t>12,003351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68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14,5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21%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286"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spc="20" dirty="0">
                          <a:latin typeface="Calibri"/>
                          <a:cs typeface="Calibri"/>
                        </a:rPr>
                        <a:t>COBALT</a:t>
                      </a:r>
                      <a:r>
                        <a:rPr sz="15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15" dirty="0">
                          <a:latin typeface="Calibri"/>
                          <a:cs typeface="Calibri"/>
                        </a:rPr>
                        <a:t>LTZ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1905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spc="-5" dirty="0">
                          <a:latin typeface="Calibri"/>
                          <a:cs typeface="Calibri"/>
                        </a:rPr>
                        <a:t>16,592446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68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spc="-5" dirty="0">
                          <a:latin typeface="Calibri"/>
                          <a:cs typeface="Calibri"/>
                        </a:rPr>
                        <a:t>19,276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16%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object 15"/>
          <p:cNvSpPr/>
          <p:nvPr/>
        </p:nvSpPr>
        <p:spPr>
          <a:xfrm>
            <a:off x="1060703" y="5151120"/>
            <a:ext cx="1676400" cy="1533525"/>
          </a:xfrm>
          <a:custGeom>
            <a:avLst/>
            <a:gdLst/>
            <a:ahLst/>
            <a:cxnLst/>
            <a:rect l="l" t="t" r="r" b="b"/>
            <a:pathLst>
              <a:path w="1676400" h="1533525">
                <a:moveTo>
                  <a:pt x="838200" y="0"/>
                </a:moveTo>
                <a:lnTo>
                  <a:pt x="787140" y="1398"/>
                </a:lnTo>
                <a:lnTo>
                  <a:pt x="736889" y="5541"/>
                </a:lnTo>
                <a:lnTo>
                  <a:pt x="687535" y="12348"/>
                </a:lnTo>
                <a:lnTo>
                  <a:pt x="639165" y="21739"/>
                </a:lnTo>
                <a:lnTo>
                  <a:pt x="591867" y="33634"/>
                </a:lnTo>
                <a:lnTo>
                  <a:pt x="545728" y="47952"/>
                </a:lnTo>
                <a:lnTo>
                  <a:pt x="500837" y="64614"/>
                </a:lnTo>
                <a:lnTo>
                  <a:pt x="457282" y="83539"/>
                </a:lnTo>
                <a:lnTo>
                  <a:pt x="415148" y="104647"/>
                </a:lnTo>
                <a:lnTo>
                  <a:pt x="374526" y="127859"/>
                </a:lnTo>
                <a:lnTo>
                  <a:pt x="335501" y="153093"/>
                </a:lnTo>
                <a:lnTo>
                  <a:pt x="298162" y="180271"/>
                </a:lnTo>
                <a:lnTo>
                  <a:pt x="262597" y="209310"/>
                </a:lnTo>
                <a:lnTo>
                  <a:pt x="228892" y="240133"/>
                </a:lnTo>
                <a:lnTo>
                  <a:pt x="197137" y="272658"/>
                </a:lnTo>
                <a:lnTo>
                  <a:pt x="167418" y="306805"/>
                </a:lnTo>
                <a:lnTo>
                  <a:pt x="139823" y="342494"/>
                </a:lnTo>
                <a:lnTo>
                  <a:pt x="114441" y="379645"/>
                </a:lnTo>
                <a:lnTo>
                  <a:pt x="91357" y="418178"/>
                </a:lnTo>
                <a:lnTo>
                  <a:pt x="70662" y="458012"/>
                </a:lnTo>
                <a:lnTo>
                  <a:pt x="52441" y="499069"/>
                </a:lnTo>
                <a:lnTo>
                  <a:pt x="36782" y="541266"/>
                </a:lnTo>
                <a:lnTo>
                  <a:pt x="23774" y="584525"/>
                </a:lnTo>
                <a:lnTo>
                  <a:pt x="13504" y="628766"/>
                </a:lnTo>
                <a:lnTo>
                  <a:pt x="6060" y="673907"/>
                </a:lnTo>
                <a:lnTo>
                  <a:pt x="1529" y="719869"/>
                </a:lnTo>
                <a:lnTo>
                  <a:pt x="0" y="766571"/>
                </a:lnTo>
                <a:lnTo>
                  <a:pt x="1529" y="813269"/>
                </a:lnTo>
                <a:lnTo>
                  <a:pt x="6060" y="859227"/>
                </a:lnTo>
                <a:lnTo>
                  <a:pt x="13504" y="904364"/>
                </a:lnTo>
                <a:lnTo>
                  <a:pt x="23774" y="948601"/>
                </a:lnTo>
                <a:lnTo>
                  <a:pt x="36782" y="991858"/>
                </a:lnTo>
                <a:lnTo>
                  <a:pt x="52441" y="1034054"/>
                </a:lnTo>
                <a:lnTo>
                  <a:pt x="70662" y="1075109"/>
                </a:lnTo>
                <a:lnTo>
                  <a:pt x="91357" y="1114943"/>
                </a:lnTo>
                <a:lnTo>
                  <a:pt x="114441" y="1153476"/>
                </a:lnTo>
                <a:lnTo>
                  <a:pt x="139823" y="1190627"/>
                </a:lnTo>
                <a:lnTo>
                  <a:pt x="167418" y="1226317"/>
                </a:lnTo>
                <a:lnTo>
                  <a:pt x="197137" y="1260465"/>
                </a:lnTo>
                <a:lnTo>
                  <a:pt x="228892" y="1292991"/>
                </a:lnTo>
                <a:lnTo>
                  <a:pt x="262597" y="1323814"/>
                </a:lnTo>
                <a:lnTo>
                  <a:pt x="298162" y="1352856"/>
                </a:lnTo>
                <a:lnTo>
                  <a:pt x="335501" y="1380035"/>
                </a:lnTo>
                <a:lnTo>
                  <a:pt x="374526" y="1405271"/>
                </a:lnTo>
                <a:lnTo>
                  <a:pt x="415148" y="1428484"/>
                </a:lnTo>
                <a:lnTo>
                  <a:pt x="457282" y="1449594"/>
                </a:lnTo>
                <a:lnTo>
                  <a:pt x="500837" y="1468521"/>
                </a:lnTo>
                <a:lnTo>
                  <a:pt x="545728" y="1485185"/>
                </a:lnTo>
                <a:lnTo>
                  <a:pt x="591867" y="1499505"/>
                </a:lnTo>
                <a:lnTo>
                  <a:pt x="639165" y="1511401"/>
                </a:lnTo>
                <a:lnTo>
                  <a:pt x="687535" y="1520793"/>
                </a:lnTo>
                <a:lnTo>
                  <a:pt x="736889" y="1527601"/>
                </a:lnTo>
                <a:lnTo>
                  <a:pt x="787140" y="1531744"/>
                </a:lnTo>
                <a:lnTo>
                  <a:pt x="838200" y="1533143"/>
                </a:lnTo>
                <a:lnTo>
                  <a:pt x="889259" y="1531744"/>
                </a:lnTo>
                <a:lnTo>
                  <a:pt x="939510" y="1527601"/>
                </a:lnTo>
                <a:lnTo>
                  <a:pt x="988864" y="1520793"/>
                </a:lnTo>
                <a:lnTo>
                  <a:pt x="1037234" y="1511401"/>
                </a:lnTo>
                <a:lnTo>
                  <a:pt x="1084532" y="1499505"/>
                </a:lnTo>
                <a:lnTo>
                  <a:pt x="1130671" y="1485185"/>
                </a:lnTo>
                <a:lnTo>
                  <a:pt x="1175562" y="1468521"/>
                </a:lnTo>
                <a:lnTo>
                  <a:pt x="1219117" y="1449594"/>
                </a:lnTo>
                <a:lnTo>
                  <a:pt x="1261251" y="1428484"/>
                </a:lnTo>
                <a:lnTo>
                  <a:pt x="1301873" y="1405271"/>
                </a:lnTo>
                <a:lnTo>
                  <a:pt x="1340898" y="1380035"/>
                </a:lnTo>
                <a:lnTo>
                  <a:pt x="1378237" y="1352856"/>
                </a:lnTo>
                <a:lnTo>
                  <a:pt x="1413802" y="1323814"/>
                </a:lnTo>
                <a:lnTo>
                  <a:pt x="1447507" y="1292991"/>
                </a:lnTo>
                <a:lnTo>
                  <a:pt x="1479262" y="1260465"/>
                </a:lnTo>
                <a:lnTo>
                  <a:pt x="1508981" y="1226317"/>
                </a:lnTo>
                <a:lnTo>
                  <a:pt x="1536576" y="1190627"/>
                </a:lnTo>
                <a:lnTo>
                  <a:pt x="1561958" y="1153476"/>
                </a:lnTo>
                <a:lnTo>
                  <a:pt x="1585042" y="1114943"/>
                </a:lnTo>
                <a:lnTo>
                  <a:pt x="1605737" y="1075109"/>
                </a:lnTo>
                <a:lnTo>
                  <a:pt x="1623958" y="1034054"/>
                </a:lnTo>
                <a:lnTo>
                  <a:pt x="1639617" y="991858"/>
                </a:lnTo>
                <a:lnTo>
                  <a:pt x="1652625" y="948601"/>
                </a:lnTo>
                <a:lnTo>
                  <a:pt x="1662895" y="904364"/>
                </a:lnTo>
                <a:lnTo>
                  <a:pt x="1670339" y="859227"/>
                </a:lnTo>
                <a:lnTo>
                  <a:pt x="1674870" y="813269"/>
                </a:lnTo>
                <a:lnTo>
                  <a:pt x="1676400" y="766571"/>
                </a:lnTo>
                <a:lnTo>
                  <a:pt x="1674870" y="719869"/>
                </a:lnTo>
                <a:lnTo>
                  <a:pt x="1670339" y="673907"/>
                </a:lnTo>
                <a:lnTo>
                  <a:pt x="1662895" y="628766"/>
                </a:lnTo>
                <a:lnTo>
                  <a:pt x="1652625" y="584525"/>
                </a:lnTo>
                <a:lnTo>
                  <a:pt x="1639617" y="541266"/>
                </a:lnTo>
                <a:lnTo>
                  <a:pt x="1623958" y="499069"/>
                </a:lnTo>
                <a:lnTo>
                  <a:pt x="1605737" y="458012"/>
                </a:lnTo>
                <a:lnTo>
                  <a:pt x="1585042" y="418178"/>
                </a:lnTo>
                <a:lnTo>
                  <a:pt x="1561958" y="379645"/>
                </a:lnTo>
                <a:lnTo>
                  <a:pt x="1536576" y="342494"/>
                </a:lnTo>
                <a:lnTo>
                  <a:pt x="1508981" y="306805"/>
                </a:lnTo>
                <a:lnTo>
                  <a:pt x="1479262" y="272658"/>
                </a:lnTo>
                <a:lnTo>
                  <a:pt x="1447507" y="240133"/>
                </a:lnTo>
                <a:lnTo>
                  <a:pt x="1413802" y="209310"/>
                </a:lnTo>
                <a:lnTo>
                  <a:pt x="1378237" y="180271"/>
                </a:lnTo>
                <a:lnTo>
                  <a:pt x="1340898" y="153093"/>
                </a:lnTo>
                <a:lnTo>
                  <a:pt x="1301873" y="127859"/>
                </a:lnTo>
                <a:lnTo>
                  <a:pt x="1261251" y="104647"/>
                </a:lnTo>
                <a:lnTo>
                  <a:pt x="1219117" y="83539"/>
                </a:lnTo>
                <a:lnTo>
                  <a:pt x="1175562" y="64614"/>
                </a:lnTo>
                <a:lnTo>
                  <a:pt x="1130671" y="47952"/>
                </a:lnTo>
                <a:lnTo>
                  <a:pt x="1084532" y="33634"/>
                </a:lnTo>
                <a:lnTo>
                  <a:pt x="1037234" y="21739"/>
                </a:lnTo>
                <a:lnTo>
                  <a:pt x="988864" y="12348"/>
                </a:lnTo>
                <a:lnTo>
                  <a:pt x="939510" y="5541"/>
                </a:lnTo>
                <a:lnTo>
                  <a:pt x="889259" y="1398"/>
                </a:lnTo>
                <a:lnTo>
                  <a:pt x="838200" y="0"/>
                </a:lnTo>
                <a:close/>
              </a:path>
            </a:pathLst>
          </a:custGeom>
          <a:solidFill>
            <a:srgbClr val="4DD2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494536" y="5456631"/>
            <a:ext cx="803910" cy="8807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5095" marR="5080" indent="-113030">
              <a:lnSpc>
                <a:spcPct val="100000"/>
              </a:lnSpc>
              <a:spcBef>
                <a:spcPts val="110"/>
              </a:spcBef>
            </a:pPr>
            <a:r>
              <a:rPr sz="2800" b="1" spc="-80" dirty="0">
                <a:solidFill>
                  <a:srgbClr val="552F83"/>
                </a:solidFill>
                <a:latin typeface="Lucida Sans"/>
                <a:cs typeface="Lucida Sans"/>
              </a:rPr>
              <a:t>C</a:t>
            </a:r>
            <a:r>
              <a:rPr sz="2800" b="1" spc="35" dirty="0">
                <a:solidFill>
                  <a:srgbClr val="552F83"/>
                </a:solidFill>
                <a:latin typeface="Lucida Sans"/>
                <a:cs typeface="Lucida Sans"/>
              </a:rPr>
              <a:t>O2  </a:t>
            </a:r>
            <a:r>
              <a:rPr sz="2800" b="1" spc="204" dirty="0">
                <a:solidFill>
                  <a:srgbClr val="552F83"/>
                </a:solidFill>
                <a:latin typeface="Lucida Sans"/>
                <a:cs typeface="Lucida Sans"/>
              </a:rPr>
              <a:t>5%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764536" y="5151120"/>
            <a:ext cx="3368040" cy="1533525"/>
          </a:xfrm>
          <a:custGeom>
            <a:avLst/>
            <a:gdLst/>
            <a:ahLst/>
            <a:cxnLst/>
            <a:rect l="l" t="t" r="r" b="b"/>
            <a:pathLst>
              <a:path w="3368040" h="1533525">
                <a:moveTo>
                  <a:pt x="1676400" y="766572"/>
                </a:moveTo>
                <a:lnTo>
                  <a:pt x="1674863" y="719874"/>
                </a:lnTo>
                <a:lnTo>
                  <a:pt x="1670329" y="673912"/>
                </a:lnTo>
                <a:lnTo>
                  <a:pt x="1662887" y="628777"/>
                </a:lnTo>
                <a:lnTo>
                  <a:pt x="1652612" y="584530"/>
                </a:lnTo>
                <a:lnTo>
                  <a:pt x="1639608" y="541274"/>
                </a:lnTo>
                <a:lnTo>
                  <a:pt x="1623949" y="499071"/>
                </a:lnTo>
                <a:lnTo>
                  <a:pt x="1605737" y="458025"/>
                </a:lnTo>
                <a:lnTo>
                  <a:pt x="1585036" y="418185"/>
                </a:lnTo>
                <a:lnTo>
                  <a:pt x="1561947" y="379653"/>
                </a:lnTo>
                <a:lnTo>
                  <a:pt x="1536573" y="342506"/>
                </a:lnTo>
                <a:lnTo>
                  <a:pt x="1508975" y="306806"/>
                </a:lnTo>
                <a:lnTo>
                  <a:pt x="1479257" y="272669"/>
                </a:lnTo>
                <a:lnTo>
                  <a:pt x="1447495" y="240144"/>
                </a:lnTo>
                <a:lnTo>
                  <a:pt x="1413802" y="209321"/>
                </a:lnTo>
                <a:lnTo>
                  <a:pt x="1378229" y="180276"/>
                </a:lnTo>
                <a:lnTo>
                  <a:pt x="1340891" y="153098"/>
                </a:lnTo>
                <a:lnTo>
                  <a:pt x="1301864" y="127863"/>
                </a:lnTo>
                <a:lnTo>
                  <a:pt x="1261249" y="104648"/>
                </a:lnTo>
                <a:lnTo>
                  <a:pt x="1219111" y="83540"/>
                </a:lnTo>
                <a:lnTo>
                  <a:pt x="1175550" y="64617"/>
                </a:lnTo>
                <a:lnTo>
                  <a:pt x="1130668" y="47955"/>
                </a:lnTo>
                <a:lnTo>
                  <a:pt x="1084529" y="33642"/>
                </a:lnTo>
                <a:lnTo>
                  <a:pt x="1037234" y="21742"/>
                </a:lnTo>
                <a:lnTo>
                  <a:pt x="988860" y="12357"/>
                </a:lnTo>
                <a:lnTo>
                  <a:pt x="939507" y="5549"/>
                </a:lnTo>
                <a:lnTo>
                  <a:pt x="889254" y="1409"/>
                </a:lnTo>
                <a:lnTo>
                  <a:pt x="838200" y="0"/>
                </a:lnTo>
                <a:lnTo>
                  <a:pt x="787133" y="1409"/>
                </a:lnTo>
                <a:lnTo>
                  <a:pt x="736879" y="5549"/>
                </a:lnTo>
                <a:lnTo>
                  <a:pt x="687527" y="12357"/>
                </a:lnTo>
                <a:lnTo>
                  <a:pt x="639152" y="21742"/>
                </a:lnTo>
                <a:lnTo>
                  <a:pt x="591858" y="33642"/>
                </a:lnTo>
                <a:lnTo>
                  <a:pt x="545719" y="47955"/>
                </a:lnTo>
                <a:lnTo>
                  <a:pt x="500837" y="64617"/>
                </a:lnTo>
                <a:lnTo>
                  <a:pt x="457276" y="83540"/>
                </a:lnTo>
                <a:lnTo>
                  <a:pt x="415137" y="104648"/>
                </a:lnTo>
                <a:lnTo>
                  <a:pt x="374523" y="127863"/>
                </a:lnTo>
                <a:lnTo>
                  <a:pt x="335495" y="153098"/>
                </a:lnTo>
                <a:lnTo>
                  <a:pt x="298157" y="180276"/>
                </a:lnTo>
                <a:lnTo>
                  <a:pt x="262585" y="209321"/>
                </a:lnTo>
                <a:lnTo>
                  <a:pt x="228892" y="240144"/>
                </a:lnTo>
                <a:lnTo>
                  <a:pt x="197129" y="272669"/>
                </a:lnTo>
                <a:lnTo>
                  <a:pt x="167411" y="306806"/>
                </a:lnTo>
                <a:lnTo>
                  <a:pt x="139814" y="342506"/>
                </a:lnTo>
                <a:lnTo>
                  <a:pt x="114439" y="379653"/>
                </a:lnTo>
                <a:lnTo>
                  <a:pt x="91351" y="418185"/>
                </a:lnTo>
                <a:lnTo>
                  <a:pt x="70650" y="458025"/>
                </a:lnTo>
                <a:lnTo>
                  <a:pt x="52438" y="499071"/>
                </a:lnTo>
                <a:lnTo>
                  <a:pt x="36779" y="541274"/>
                </a:lnTo>
                <a:lnTo>
                  <a:pt x="23774" y="584530"/>
                </a:lnTo>
                <a:lnTo>
                  <a:pt x="13500" y="628777"/>
                </a:lnTo>
                <a:lnTo>
                  <a:pt x="6057" y="673912"/>
                </a:lnTo>
                <a:lnTo>
                  <a:pt x="1524" y="719874"/>
                </a:lnTo>
                <a:lnTo>
                  <a:pt x="0" y="766572"/>
                </a:lnTo>
                <a:lnTo>
                  <a:pt x="1524" y="813269"/>
                </a:lnTo>
                <a:lnTo>
                  <a:pt x="6057" y="859231"/>
                </a:lnTo>
                <a:lnTo>
                  <a:pt x="13500" y="904367"/>
                </a:lnTo>
                <a:lnTo>
                  <a:pt x="23774" y="948613"/>
                </a:lnTo>
                <a:lnTo>
                  <a:pt x="36779" y="991870"/>
                </a:lnTo>
                <a:lnTo>
                  <a:pt x="52438" y="1034059"/>
                </a:lnTo>
                <a:lnTo>
                  <a:pt x="70650" y="1075118"/>
                </a:lnTo>
                <a:lnTo>
                  <a:pt x="91351" y="1114945"/>
                </a:lnTo>
                <a:lnTo>
                  <a:pt x="114439" y="1153477"/>
                </a:lnTo>
                <a:lnTo>
                  <a:pt x="139814" y="1190637"/>
                </a:lnTo>
                <a:lnTo>
                  <a:pt x="167411" y="1226324"/>
                </a:lnTo>
                <a:lnTo>
                  <a:pt x="197129" y="1260475"/>
                </a:lnTo>
                <a:lnTo>
                  <a:pt x="228892" y="1292999"/>
                </a:lnTo>
                <a:lnTo>
                  <a:pt x="262585" y="1323822"/>
                </a:lnTo>
                <a:lnTo>
                  <a:pt x="298157" y="1352867"/>
                </a:lnTo>
                <a:lnTo>
                  <a:pt x="335495" y="1380045"/>
                </a:lnTo>
                <a:lnTo>
                  <a:pt x="374523" y="1405280"/>
                </a:lnTo>
                <a:lnTo>
                  <a:pt x="415137" y="1428496"/>
                </a:lnTo>
                <a:lnTo>
                  <a:pt x="457276" y="1449603"/>
                </a:lnTo>
                <a:lnTo>
                  <a:pt x="500837" y="1468526"/>
                </a:lnTo>
                <a:lnTo>
                  <a:pt x="545719" y="1485188"/>
                </a:lnTo>
                <a:lnTo>
                  <a:pt x="591858" y="1499514"/>
                </a:lnTo>
                <a:lnTo>
                  <a:pt x="639152" y="1511401"/>
                </a:lnTo>
                <a:lnTo>
                  <a:pt x="687527" y="1520799"/>
                </a:lnTo>
                <a:lnTo>
                  <a:pt x="736879" y="1527606"/>
                </a:lnTo>
                <a:lnTo>
                  <a:pt x="787133" y="1531747"/>
                </a:lnTo>
                <a:lnTo>
                  <a:pt x="838200" y="1533144"/>
                </a:lnTo>
                <a:lnTo>
                  <a:pt x="889254" y="1531747"/>
                </a:lnTo>
                <a:lnTo>
                  <a:pt x="939507" y="1527606"/>
                </a:lnTo>
                <a:lnTo>
                  <a:pt x="988860" y="1520799"/>
                </a:lnTo>
                <a:lnTo>
                  <a:pt x="1037234" y="1511401"/>
                </a:lnTo>
                <a:lnTo>
                  <a:pt x="1084529" y="1499514"/>
                </a:lnTo>
                <a:lnTo>
                  <a:pt x="1130668" y="1485188"/>
                </a:lnTo>
                <a:lnTo>
                  <a:pt x="1175550" y="1468526"/>
                </a:lnTo>
                <a:lnTo>
                  <a:pt x="1219111" y="1449603"/>
                </a:lnTo>
                <a:lnTo>
                  <a:pt x="1261249" y="1428496"/>
                </a:lnTo>
                <a:lnTo>
                  <a:pt x="1301864" y="1405280"/>
                </a:lnTo>
                <a:lnTo>
                  <a:pt x="1340891" y="1380045"/>
                </a:lnTo>
                <a:lnTo>
                  <a:pt x="1378229" y="1352867"/>
                </a:lnTo>
                <a:lnTo>
                  <a:pt x="1413802" y="1323822"/>
                </a:lnTo>
                <a:lnTo>
                  <a:pt x="1447495" y="1292999"/>
                </a:lnTo>
                <a:lnTo>
                  <a:pt x="1479257" y="1260475"/>
                </a:lnTo>
                <a:lnTo>
                  <a:pt x="1508975" y="1226324"/>
                </a:lnTo>
                <a:lnTo>
                  <a:pt x="1536573" y="1190637"/>
                </a:lnTo>
                <a:lnTo>
                  <a:pt x="1561947" y="1153477"/>
                </a:lnTo>
                <a:lnTo>
                  <a:pt x="1585036" y="1114945"/>
                </a:lnTo>
                <a:lnTo>
                  <a:pt x="1605737" y="1075118"/>
                </a:lnTo>
                <a:lnTo>
                  <a:pt x="1623949" y="1034059"/>
                </a:lnTo>
                <a:lnTo>
                  <a:pt x="1639608" y="991870"/>
                </a:lnTo>
                <a:lnTo>
                  <a:pt x="1652612" y="948613"/>
                </a:lnTo>
                <a:lnTo>
                  <a:pt x="1662887" y="904367"/>
                </a:lnTo>
                <a:lnTo>
                  <a:pt x="1670329" y="859231"/>
                </a:lnTo>
                <a:lnTo>
                  <a:pt x="1674863" y="813269"/>
                </a:lnTo>
                <a:lnTo>
                  <a:pt x="1676400" y="766572"/>
                </a:lnTo>
                <a:close/>
              </a:path>
              <a:path w="3368040" h="1533525">
                <a:moveTo>
                  <a:pt x="3368040" y="766572"/>
                </a:moveTo>
                <a:lnTo>
                  <a:pt x="3366503" y="719874"/>
                </a:lnTo>
                <a:lnTo>
                  <a:pt x="3361969" y="673912"/>
                </a:lnTo>
                <a:lnTo>
                  <a:pt x="3354527" y="628777"/>
                </a:lnTo>
                <a:lnTo>
                  <a:pt x="3344253" y="584530"/>
                </a:lnTo>
                <a:lnTo>
                  <a:pt x="3331248" y="541274"/>
                </a:lnTo>
                <a:lnTo>
                  <a:pt x="3315589" y="499071"/>
                </a:lnTo>
                <a:lnTo>
                  <a:pt x="3297377" y="458025"/>
                </a:lnTo>
                <a:lnTo>
                  <a:pt x="3276676" y="418185"/>
                </a:lnTo>
                <a:lnTo>
                  <a:pt x="3253587" y="379653"/>
                </a:lnTo>
                <a:lnTo>
                  <a:pt x="3228213" y="342506"/>
                </a:lnTo>
                <a:lnTo>
                  <a:pt x="3200616" y="306806"/>
                </a:lnTo>
                <a:lnTo>
                  <a:pt x="3170898" y="272669"/>
                </a:lnTo>
                <a:lnTo>
                  <a:pt x="3139135" y="240144"/>
                </a:lnTo>
                <a:lnTo>
                  <a:pt x="3105442" y="209321"/>
                </a:lnTo>
                <a:lnTo>
                  <a:pt x="3069869" y="180276"/>
                </a:lnTo>
                <a:lnTo>
                  <a:pt x="3032531" y="153098"/>
                </a:lnTo>
                <a:lnTo>
                  <a:pt x="2993504" y="127863"/>
                </a:lnTo>
                <a:lnTo>
                  <a:pt x="2952889" y="104648"/>
                </a:lnTo>
                <a:lnTo>
                  <a:pt x="2910751" y="83540"/>
                </a:lnTo>
                <a:lnTo>
                  <a:pt x="2867190" y="64617"/>
                </a:lnTo>
                <a:lnTo>
                  <a:pt x="2822308" y="47955"/>
                </a:lnTo>
                <a:lnTo>
                  <a:pt x="2776169" y="33642"/>
                </a:lnTo>
                <a:lnTo>
                  <a:pt x="2728874" y="21742"/>
                </a:lnTo>
                <a:lnTo>
                  <a:pt x="2680500" y="12357"/>
                </a:lnTo>
                <a:lnTo>
                  <a:pt x="2631148" y="5549"/>
                </a:lnTo>
                <a:lnTo>
                  <a:pt x="2580894" y="1409"/>
                </a:lnTo>
                <a:lnTo>
                  <a:pt x="2529840" y="0"/>
                </a:lnTo>
                <a:lnTo>
                  <a:pt x="2478773" y="1409"/>
                </a:lnTo>
                <a:lnTo>
                  <a:pt x="2428519" y="5549"/>
                </a:lnTo>
                <a:lnTo>
                  <a:pt x="2379167" y="12357"/>
                </a:lnTo>
                <a:lnTo>
                  <a:pt x="2330793" y="21742"/>
                </a:lnTo>
                <a:lnTo>
                  <a:pt x="2283498" y="33642"/>
                </a:lnTo>
                <a:lnTo>
                  <a:pt x="2237359" y="47955"/>
                </a:lnTo>
                <a:lnTo>
                  <a:pt x="2192477" y="64617"/>
                </a:lnTo>
                <a:lnTo>
                  <a:pt x="2148916" y="83540"/>
                </a:lnTo>
                <a:lnTo>
                  <a:pt x="2106777" y="104648"/>
                </a:lnTo>
                <a:lnTo>
                  <a:pt x="2066163" y="127863"/>
                </a:lnTo>
                <a:lnTo>
                  <a:pt x="2027135" y="153098"/>
                </a:lnTo>
                <a:lnTo>
                  <a:pt x="1989797" y="180276"/>
                </a:lnTo>
                <a:lnTo>
                  <a:pt x="1954225" y="209321"/>
                </a:lnTo>
                <a:lnTo>
                  <a:pt x="1920532" y="240144"/>
                </a:lnTo>
                <a:lnTo>
                  <a:pt x="1888769" y="272669"/>
                </a:lnTo>
                <a:lnTo>
                  <a:pt x="1859051" y="306806"/>
                </a:lnTo>
                <a:lnTo>
                  <a:pt x="1831454" y="342506"/>
                </a:lnTo>
                <a:lnTo>
                  <a:pt x="1806079" y="379653"/>
                </a:lnTo>
                <a:lnTo>
                  <a:pt x="1782991" y="418185"/>
                </a:lnTo>
                <a:lnTo>
                  <a:pt x="1762290" y="458025"/>
                </a:lnTo>
                <a:lnTo>
                  <a:pt x="1744078" y="499071"/>
                </a:lnTo>
                <a:lnTo>
                  <a:pt x="1728419" y="541274"/>
                </a:lnTo>
                <a:lnTo>
                  <a:pt x="1715414" y="584530"/>
                </a:lnTo>
                <a:lnTo>
                  <a:pt x="1705140" y="628777"/>
                </a:lnTo>
                <a:lnTo>
                  <a:pt x="1697697" y="673912"/>
                </a:lnTo>
                <a:lnTo>
                  <a:pt x="1693164" y="719874"/>
                </a:lnTo>
                <a:lnTo>
                  <a:pt x="1691640" y="766572"/>
                </a:lnTo>
                <a:lnTo>
                  <a:pt x="1693164" y="813269"/>
                </a:lnTo>
                <a:lnTo>
                  <a:pt x="1697697" y="859231"/>
                </a:lnTo>
                <a:lnTo>
                  <a:pt x="1705140" y="904367"/>
                </a:lnTo>
                <a:lnTo>
                  <a:pt x="1715414" y="948613"/>
                </a:lnTo>
                <a:lnTo>
                  <a:pt x="1728419" y="991870"/>
                </a:lnTo>
                <a:lnTo>
                  <a:pt x="1744078" y="1034059"/>
                </a:lnTo>
                <a:lnTo>
                  <a:pt x="1762290" y="1075118"/>
                </a:lnTo>
                <a:lnTo>
                  <a:pt x="1782991" y="1114945"/>
                </a:lnTo>
                <a:lnTo>
                  <a:pt x="1806079" y="1153477"/>
                </a:lnTo>
                <a:lnTo>
                  <a:pt x="1831454" y="1190637"/>
                </a:lnTo>
                <a:lnTo>
                  <a:pt x="1859051" y="1226324"/>
                </a:lnTo>
                <a:lnTo>
                  <a:pt x="1888769" y="1260475"/>
                </a:lnTo>
                <a:lnTo>
                  <a:pt x="1920532" y="1292999"/>
                </a:lnTo>
                <a:lnTo>
                  <a:pt x="1954225" y="1323822"/>
                </a:lnTo>
                <a:lnTo>
                  <a:pt x="1989797" y="1352867"/>
                </a:lnTo>
                <a:lnTo>
                  <a:pt x="2027135" y="1380045"/>
                </a:lnTo>
                <a:lnTo>
                  <a:pt x="2066163" y="1405280"/>
                </a:lnTo>
                <a:lnTo>
                  <a:pt x="2106777" y="1428496"/>
                </a:lnTo>
                <a:lnTo>
                  <a:pt x="2148916" y="1449603"/>
                </a:lnTo>
                <a:lnTo>
                  <a:pt x="2192477" y="1468526"/>
                </a:lnTo>
                <a:lnTo>
                  <a:pt x="2237359" y="1485188"/>
                </a:lnTo>
                <a:lnTo>
                  <a:pt x="2283498" y="1499514"/>
                </a:lnTo>
                <a:lnTo>
                  <a:pt x="2330793" y="1511401"/>
                </a:lnTo>
                <a:lnTo>
                  <a:pt x="2379167" y="1520799"/>
                </a:lnTo>
                <a:lnTo>
                  <a:pt x="2428519" y="1527606"/>
                </a:lnTo>
                <a:lnTo>
                  <a:pt x="2478773" y="1531747"/>
                </a:lnTo>
                <a:lnTo>
                  <a:pt x="2529840" y="1533144"/>
                </a:lnTo>
                <a:lnTo>
                  <a:pt x="2580894" y="1531747"/>
                </a:lnTo>
                <a:lnTo>
                  <a:pt x="2631148" y="1527606"/>
                </a:lnTo>
                <a:lnTo>
                  <a:pt x="2680500" y="1520799"/>
                </a:lnTo>
                <a:lnTo>
                  <a:pt x="2728874" y="1511401"/>
                </a:lnTo>
                <a:lnTo>
                  <a:pt x="2776169" y="1499514"/>
                </a:lnTo>
                <a:lnTo>
                  <a:pt x="2822308" y="1485188"/>
                </a:lnTo>
                <a:lnTo>
                  <a:pt x="2867190" y="1468526"/>
                </a:lnTo>
                <a:lnTo>
                  <a:pt x="2910751" y="1449603"/>
                </a:lnTo>
                <a:lnTo>
                  <a:pt x="2952889" y="1428496"/>
                </a:lnTo>
                <a:lnTo>
                  <a:pt x="2993504" y="1405280"/>
                </a:lnTo>
                <a:lnTo>
                  <a:pt x="3032531" y="1380045"/>
                </a:lnTo>
                <a:lnTo>
                  <a:pt x="3069869" y="1352867"/>
                </a:lnTo>
                <a:lnTo>
                  <a:pt x="3105442" y="1323822"/>
                </a:lnTo>
                <a:lnTo>
                  <a:pt x="3139135" y="1292999"/>
                </a:lnTo>
                <a:lnTo>
                  <a:pt x="3170898" y="1260475"/>
                </a:lnTo>
                <a:lnTo>
                  <a:pt x="3200616" y="1226324"/>
                </a:lnTo>
                <a:lnTo>
                  <a:pt x="3228213" y="1190637"/>
                </a:lnTo>
                <a:lnTo>
                  <a:pt x="3253587" y="1153477"/>
                </a:lnTo>
                <a:lnTo>
                  <a:pt x="3276676" y="1114945"/>
                </a:lnTo>
                <a:lnTo>
                  <a:pt x="3297377" y="1075118"/>
                </a:lnTo>
                <a:lnTo>
                  <a:pt x="3315589" y="1034059"/>
                </a:lnTo>
                <a:lnTo>
                  <a:pt x="3331248" y="991870"/>
                </a:lnTo>
                <a:lnTo>
                  <a:pt x="3344253" y="948613"/>
                </a:lnTo>
                <a:lnTo>
                  <a:pt x="3354527" y="904367"/>
                </a:lnTo>
                <a:lnTo>
                  <a:pt x="3361969" y="859231"/>
                </a:lnTo>
                <a:lnTo>
                  <a:pt x="3366503" y="813269"/>
                </a:lnTo>
                <a:lnTo>
                  <a:pt x="3368040" y="766572"/>
                </a:lnTo>
                <a:close/>
              </a:path>
            </a:pathLst>
          </a:custGeom>
          <a:solidFill>
            <a:srgbClr val="4DD2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138677" y="5456631"/>
            <a:ext cx="2597785" cy="8807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89230">
              <a:lnSpc>
                <a:spcPct val="100000"/>
              </a:lnSpc>
              <a:spcBef>
                <a:spcPts val="110"/>
              </a:spcBef>
              <a:tabLst>
                <a:tab pos="1837689" algn="l"/>
              </a:tabLst>
            </a:pPr>
            <a:r>
              <a:rPr sz="2800" b="1" dirty="0">
                <a:solidFill>
                  <a:srgbClr val="552F83"/>
                </a:solidFill>
                <a:latin typeface="Lucida Sans"/>
                <a:cs typeface="Lucida Sans"/>
              </a:rPr>
              <a:t>CO	</a:t>
            </a:r>
            <a:r>
              <a:rPr sz="2800" b="1" spc="60" dirty="0">
                <a:solidFill>
                  <a:srgbClr val="552F83"/>
                </a:solidFill>
                <a:latin typeface="Lucida Sans"/>
                <a:cs typeface="Lucida Sans"/>
              </a:rPr>
              <a:t>NO</a:t>
            </a:r>
            <a:endParaRPr sz="28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tabLst>
                <a:tab pos="1678939" algn="l"/>
              </a:tabLst>
            </a:pPr>
            <a:r>
              <a:rPr sz="2800" b="1" spc="65" dirty="0">
                <a:solidFill>
                  <a:srgbClr val="552F83"/>
                </a:solidFill>
                <a:latin typeface="Lucida Sans"/>
                <a:cs typeface="Lucida Sans"/>
              </a:rPr>
              <a:t>-</a:t>
            </a:r>
            <a:r>
              <a:rPr sz="2800" b="1" spc="135" dirty="0">
                <a:solidFill>
                  <a:srgbClr val="552F83"/>
                </a:solidFill>
                <a:latin typeface="Lucida Sans"/>
                <a:cs typeface="Lucida Sans"/>
              </a:rPr>
              <a:t>38</a:t>
            </a:r>
            <a:r>
              <a:rPr sz="2800" b="1" spc="155" dirty="0">
                <a:solidFill>
                  <a:srgbClr val="552F83"/>
                </a:solidFill>
                <a:latin typeface="Lucida Sans"/>
                <a:cs typeface="Lucida Sans"/>
              </a:rPr>
              <a:t>%</a:t>
            </a:r>
            <a:r>
              <a:rPr sz="2800" b="1" dirty="0">
                <a:solidFill>
                  <a:srgbClr val="552F83"/>
                </a:solidFill>
                <a:latin typeface="Lucida Sans"/>
                <a:cs typeface="Lucida Sans"/>
              </a:rPr>
              <a:t>	</a:t>
            </a:r>
            <a:r>
              <a:rPr sz="2800" b="1" spc="65" dirty="0">
                <a:solidFill>
                  <a:srgbClr val="552F83"/>
                </a:solidFill>
                <a:latin typeface="Lucida Sans"/>
                <a:cs typeface="Lucida Sans"/>
              </a:rPr>
              <a:t>-</a:t>
            </a:r>
            <a:r>
              <a:rPr sz="2800" b="1" spc="145" dirty="0">
                <a:solidFill>
                  <a:srgbClr val="552F83"/>
                </a:solidFill>
                <a:latin typeface="Lucida Sans"/>
                <a:cs typeface="Lucida Sans"/>
              </a:rPr>
              <a:t>26%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160008" y="5175503"/>
            <a:ext cx="1679575" cy="1536700"/>
          </a:xfrm>
          <a:custGeom>
            <a:avLst/>
            <a:gdLst/>
            <a:ahLst/>
            <a:cxnLst/>
            <a:rect l="l" t="t" r="r" b="b"/>
            <a:pathLst>
              <a:path w="1679575" h="1536700">
                <a:moveTo>
                  <a:pt x="839723" y="0"/>
                </a:moveTo>
                <a:lnTo>
                  <a:pt x="790380" y="1303"/>
                </a:lnTo>
                <a:lnTo>
                  <a:pt x="741787" y="5167"/>
                </a:lnTo>
                <a:lnTo>
                  <a:pt x="694025" y="11519"/>
                </a:lnTo>
                <a:lnTo>
                  <a:pt x="647171" y="20287"/>
                </a:lnTo>
                <a:lnTo>
                  <a:pt x="601304" y="31398"/>
                </a:lnTo>
                <a:lnTo>
                  <a:pt x="556504" y="44781"/>
                </a:lnTo>
                <a:lnTo>
                  <a:pt x="512849" y="60364"/>
                </a:lnTo>
                <a:lnTo>
                  <a:pt x="470418" y="78075"/>
                </a:lnTo>
                <a:lnTo>
                  <a:pt x="429289" y="97840"/>
                </a:lnTo>
                <a:lnTo>
                  <a:pt x="389541" y="119590"/>
                </a:lnTo>
                <a:lnTo>
                  <a:pt x="351253" y="143250"/>
                </a:lnTo>
                <a:lnTo>
                  <a:pt x="314503" y="168750"/>
                </a:lnTo>
                <a:lnTo>
                  <a:pt x="279371" y="196018"/>
                </a:lnTo>
                <a:lnTo>
                  <a:pt x="245935" y="224980"/>
                </a:lnTo>
                <a:lnTo>
                  <a:pt x="214274" y="255566"/>
                </a:lnTo>
                <a:lnTo>
                  <a:pt x="184466" y="287702"/>
                </a:lnTo>
                <a:lnTo>
                  <a:pt x="156590" y="321318"/>
                </a:lnTo>
                <a:lnTo>
                  <a:pt x="130725" y="356341"/>
                </a:lnTo>
                <a:lnTo>
                  <a:pt x="106950" y="392698"/>
                </a:lnTo>
                <a:lnTo>
                  <a:pt x="85344" y="430318"/>
                </a:lnTo>
                <a:lnTo>
                  <a:pt x="65984" y="469130"/>
                </a:lnTo>
                <a:lnTo>
                  <a:pt x="48950" y="509059"/>
                </a:lnTo>
                <a:lnTo>
                  <a:pt x="34321" y="550036"/>
                </a:lnTo>
                <a:lnTo>
                  <a:pt x="22175" y="591987"/>
                </a:lnTo>
                <a:lnTo>
                  <a:pt x="12591" y="634840"/>
                </a:lnTo>
                <a:lnTo>
                  <a:pt x="5648" y="678524"/>
                </a:lnTo>
                <a:lnTo>
                  <a:pt x="1425" y="722967"/>
                </a:lnTo>
                <a:lnTo>
                  <a:pt x="0" y="768096"/>
                </a:lnTo>
                <a:lnTo>
                  <a:pt x="1425" y="813227"/>
                </a:lnTo>
                <a:lnTo>
                  <a:pt x="5648" y="857671"/>
                </a:lnTo>
                <a:lnTo>
                  <a:pt x="12591" y="901357"/>
                </a:lnTo>
                <a:lnTo>
                  <a:pt x="22175" y="944212"/>
                </a:lnTo>
                <a:lnTo>
                  <a:pt x="34321" y="986164"/>
                </a:lnTo>
                <a:lnTo>
                  <a:pt x="48950" y="1027142"/>
                </a:lnTo>
                <a:lnTo>
                  <a:pt x="65984" y="1067072"/>
                </a:lnTo>
                <a:lnTo>
                  <a:pt x="85343" y="1105884"/>
                </a:lnTo>
                <a:lnTo>
                  <a:pt x="106950" y="1143504"/>
                </a:lnTo>
                <a:lnTo>
                  <a:pt x="130725" y="1179862"/>
                </a:lnTo>
                <a:lnTo>
                  <a:pt x="156590" y="1214884"/>
                </a:lnTo>
                <a:lnTo>
                  <a:pt x="184466" y="1248499"/>
                </a:lnTo>
                <a:lnTo>
                  <a:pt x="214274" y="1280636"/>
                </a:lnTo>
                <a:lnTo>
                  <a:pt x="245935" y="1311221"/>
                </a:lnTo>
                <a:lnTo>
                  <a:pt x="279371" y="1340182"/>
                </a:lnTo>
                <a:lnTo>
                  <a:pt x="314503" y="1367449"/>
                </a:lnTo>
                <a:lnTo>
                  <a:pt x="351253" y="1392948"/>
                </a:lnTo>
                <a:lnTo>
                  <a:pt x="389541" y="1416608"/>
                </a:lnTo>
                <a:lnTo>
                  <a:pt x="429289" y="1438356"/>
                </a:lnTo>
                <a:lnTo>
                  <a:pt x="470418" y="1458121"/>
                </a:lnTo>
                <a:lnTo>
                  <a:pt x="512849" y="1475830"/>
                </a:lnTo>
                <a:lnTo>
                  <a:pt x="556504" y="1491412"/>
                </a:lnTo>
                <a:lnTo>
                  <a:pt x="601304" y="1504795"/>
                </a:lnTo>
                <a:lnTo>
                  <a:pt x="647171" y="1515905"/>
                </a:lnTo>
                <a:lnTo>
                  <a:pt x="694025" y="1524673"/>
                </a:lnTo>
                <a:lnTo>
                  <a:pt x="741787" y="1531024"/>
                </a:lnTo>
                <a:lnTo>
                  <a:pt x="790380" y="1534888"/>
                </a:lnTo>
                <a:lnTo>
                  <a:pt x="839723" y="1536192"/>
                </a:lnTo>
                <a:lnTo>
                  <a:pt x="889067" y="1534888"/>
                </a:lnTo>
                <a:lnTo>
                  <a:pt x="937660" y="1531024"/>
                </a:lnTo>
                <a:lnTo>
                  <a:pt x="985422" y="1524673"/>
                </a:lnTo>
                <a:lnTo>
                  <a:pt x="1032276" y="1515905"/>
                </a:lnTo>
                <a:lnTo>
                  <a:pt x="1078143" y="1504795"/>
                </a:lnTo>
                <a:lnTo>
                  <a:pt x="1122943" y="1491412"/>
                </a:lnTo>
                <a:lnTo>
                  <a:pt x="1166598" y="1475830"/>
                </a:lnTo>
                <a:lnTo>
                  <a:pt x="1209029" y="1458121"/>
                </a:lnTo>
                <a:lnTo>
                  <a:pt x="1250158" y="1438356"/>
                </a:lnTo>
                <a:lnTo>
                  <a:pt x="1289906" y="1416608"/>
                </a:lnTo>
                <a:lnTo>
                  <a:pt x="1328194" y="1392948"/>
                </a:lnTo>
                <a:lnTo>
                  <a:pt x="1364944" y="1367449"/>
                </a:lnTo>
                <a:lnTo>
                  <a:pt x="1400076" y="1340182"/>
                </a:lnTo>
                <a:lnTo>
                  <a:pt x="1433512" y="1311221"/>
                </a:lnTo>
                <a:lnTo>
                  <a:pt x="1465173" y="1280636"/>
                </a:lnTo>
                <a:lnTo>
                  <a:pt x="1494981" y="1248499"/>
                </a:lnTo>
                <a:lnTo>
                  <a:pt x="1522857" y="1214884"/>
                </a:lnTo>
                <a:lnTo>
                  <a:pt x="1548722" y="1179862"/>
                </a:lnTo>
                <a:lnTo>
                  <a:pt x="1572497" y="1143504"/>
                </a:lnTo>
                <a:lnTo>
                  <a:pt x="1594104" y="1105884"/>
                </a:lnTo>
                <a:lnTo>
                  <a:pt x="1613463" y="1067072"/>
                </a:lnTo>
                <a:lnTo>
                  <a:pt x="1630497" y="1027142"/>
                </a:lnTo>
                <a:lnTo>
                  <a:pt x="1645126" y="986164"/>
                </a:lnTo>
                <a:lnTo>
                  <a:pt x="1657272" y="944212"/>
                </a:lnTo>
                <a:lnTo>
                  <a:pt x="1666856" y="901357"/>
                </a:lnTo>
                <a:lnTo>
                  <a:pt x="1673799" y="857671"/>
                </a:lnTo>
                <a:lnTo>
                  <a:pt x="1678022" y="813227"/>
                </a:lnTo>
                <a:lnTo>
                  <a:pt x="1679447" y="768096"/>
                </a:lnTo>
                <a:lnTo>
                  <a:pt x="1678022" y="722967"/>
                </a:lnTo>
                <a:lnTo>
                  <a:pt x="1673799" y="678524"/>
                </a:lnTo>
                <a:lnTo>
                  <a:pt x="1666856" y="634840"/>
                </a:lnTo>
                <a:lnTo>
                  <a:pt x="1657272" y="591987"/>
                </a:lnTo>
                <a:lnTo>
                  <a:pt x="1645126" y="550036"/>
                </a:lnTo>
                <a:lnTo>
                  <a:pt x="1630497" y="509059"/>
                </a:lnTo>
                <a:lnTo>
                  <a:pt x="1613463" y="469130"/>
                </a:lnTo>
                <a:lnTo>
                  <a:pt x="1594104" y="430318"/>
                </a:lnTo>
                <a:lnTo>
                  <a:pt x="1572497" y="392698"/>
                </a:lnTo>
                <a:lnTo>
                  <a:pt x="1548722" y="356341"/>
                </a:lnTo>
                <a:lnTo>
                  <a:pt x="1522857" y="321318"/>
                </a:lnTo>
                <a:lnTo>
                  <a:pt x="1494981" y="287702"/>
                </a:lnTo>
                <a:lnTo>
                  <a:pt x="1465173" y="255566"/>
                </a:lnTo>
                <a:lnTo>
                  <a:pt x="1433512" y="224980"/>
                </a:lnTo>
                <a:lnTo>
                  <a:pt x="1400076" y="196018"/>
                </a:lnTo>
                <a:lnTo>
                  <a:pt x="1364944" y="168750"/>
                </a:lnTo>
                <a:lnTo>
                  <a:pt x="1328194" y="143250"/>
                </a:lnTo>
                <a:lnTo>
                  <a:pt x="1289906" y="119590"/>
                </a:lnTo>
                <a:lnTo>
                  <a:pt x="1250158" y="97840"/>
                </a:lnTo>
                <a:lnTo>
                  <a:pt x="1209029" y="78075"/>
                </a:lnTo>
                <a:lnTo>
                  <a:pt x="1166598" y="60364"/>
                </a:lnTo>
                <a:lnTo>
                  <a:pt x="1122943" y="44781"/>
                </a:lnTo>
                <a:lnTo>
                  <a:pt x="1078143" y="31398"/>
                </a:lnTo>
                <a:lnTo>
                  <a:pt x="1032276" y="20287"/>
                </a:lnTo>
                <a:lnTo>
                  <a:pt x="985422" y="11519"/>
                </a:lnTo>
                <a:lnTo>
                  <a:pt x="937660" y="5167"/>
                </a:lnTo>
                <a:lnTo>
                  <a:pt x="889067" y="1303"/>
                </a:lnTo>
                <a:lnTo>
                  <a:pt x="839723" y="0"/>
                </a:lnTo>
                <a:close/>
              </a:path>
            </a:pathLst>
          </a:custGeom>
          <a:solidFill>
            <a:srgbClr val="4DD2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510655" y="5483453"/>
            <a:ext cx="930910" cy="8807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2800" b="1" spc="-55" dirty="0">
                <a:solidFill>
                  <a:srgbClr val="552F83"/>
                </a:solidFill>
                <a:latin typeface="Lucida Sans"/>
                <a:cs typeface="Lucida Sans"/>
              </a:rPr>
              <a:t>HC</a:t>
            </a:r>
            <a:endParaRPr sz="2800">
              <a:latin typeface="Lucida Sans"/>
              <a:cs typeface="Lucida Sans"/>
            </a:endParaRPr>
          </a:p>
          <a:p>
            <a:pPr algn="ctr">
              <a:lnSpc>
                <a:spcPct val="100000"/>
              </a:lnSpc>
            </a:pPr>
            <a:r>
              <a:rPr sz="2800" b="1" spc="125" dirty="0">
                <a:solidFill>
                  <a:srgbClr val="552F83"/>
                </a:solidFill>
                <a:latin typeface="Lucida Sans"/>
                <a:cs typeface="Lucida Sans"/>
              </a:rPr>
              <a:t>-47%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21081" y="6464604"/>
            <a:ext cx="1630045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MÉDIA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DOS</a:t>
            </a:r>
            <a:r>
              <a:rPr sz="14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80" dirty="0">
                <a:solidFill>
                  <a:srgbClr val="FFFFFF"/>
                </a:solidFill>
                <a:latin typeface="Arial"/>
                <a:cs typeface="Arial"/>
              </a:rPr>
              <a:t>GASES</a:t>
            </a:r>
            <a:endParaRPr sz="1400" b="1" dirty="0">
              <a:latin typeface="Arial"/>
              <a:cs typeface="Arial"/>
            </a:endParaRPr>
          </a:p>
        </p:txBody>
      </p:sp>
      <p:sp>
        <p:nvSpPr>
          <p:cNvPr id="22" name="object 6">
            <a:extLst>
              <a:ext uri="{FF2B5EF4-FFF2-40B4-BE49-F238E27FC236}">
                <a16:creationId xmlns:a16="http://schemas.microsoft.com/office/drawing/2014/main" id="{02244BDE-2763-4CD7-865E-5F1610B343E2}"/>
              </a:ext>
            </a:extLst>
          </p:cNvPr>
          <p:cNvSpPr txBox="1">
            <a:spLocks/>
          </p:cNvSpPr>
          <p:nvPr/>
        </p:nvSpPr>
        <p:spPr>
          <a:xfrm>
            <a:off x="2298446" y="410556"/>
            <a:ext cx="750947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pt-BR" sz="32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ANÁLISE </a:t>
            </a:r>
            <a:r>
              <a:rPr lang="pt-BR" sz="3200" b="1" spc="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DA </a:t>
            </a:r>
            <a:r>
              <a:rPr lang="pt-BR" sz="3200" b="1" spc="-4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EFICIÊNCIA</a:t>
            </a:r>
            <a:r>
              <a:rPr lang="pt-BR" sz="3200" b="1" spc="-1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pt-BR" sz="3200" b="1" spc="-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ENERGÉTICA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715D4890-1E67-48D3-82E5-7C12FDF58E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202" y="2361827"/>
            <a:ext cx="1059184" cy="1059184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E0A36B10-21A0-2E4D-1A61-06B2F2D711C6}"/>
              </a:ext>
            </a:extLst>
          </p:cNvPr>
          <p:cNvGrpSpPr/>
          <p:nvPr/>
        </p:nvGrpSpPr>
        <p:grpSpPr>
          <a:xfrm>
            <a:off x="1670056" y="1352939"/>
            <a:ext cx="6169399" cy="3706740"/>
            <a:chOff x="1670056" y="1352939"/>
            <a:chExt cx="6169399" cy="370674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0056" y="1352939"/>
              <a:ext cx="6169399" cy="3706740"/>
            </a:xfrm>
            <a:prstGeom prst="rect">
              <a:avLst/>
            </a:prstGeom>
          </p:spPr>
        </p:pic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C643494A-58C5-A15D-338D-AB369DB51D6C}"/>
                </a:ext>
              </a:extLst>
            </p:cNvPr>
            <p:cNvSpPr/>
            <p:nvPr/>
          </p:nvSpPr>
          <p:spPr>
            <a:xfrm>
              <a:off x="3916555" y="4603139"/>
              <a:ext cx="1676400" cy="329565"/>
            </a:xfrm>
            <a:prstGeom prst="rect">
              <a:avLst/>
            </a:prstGeom>
            <a:solidFill>
              <a:srgbClr val="DBDBDB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062E2C30-634E-6297-6DB4-B227640BDA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18" y="4424023"/>
            <a:ext cx="2392014" cy="639128"/>
          </a:xfrm>
          <a:prstGeom prst="rect">
            <a:avLst/>
          </a:prstGeom>
        </p:spPr>
      </p:pic>
      <p:sp>
        <p:nvSpPr>
          <p:cNvPr id="25" name="Elipse 24">
            <a:extLst>
              <a:ext uri="{FF2B5EF4-FFF2-40B4-BE49-F238E27FC236}">
                <a16:creationId xmlns:a16="http://schemas.microsoft.com/office/drawing/2014/main" id="{CE625E9E-A3D5-1450-3838-48D5B82D4A64}"/>
              </a:ext>
            </a:extLst>
          </p:cNvPr>
          <p:cNvSpPr/>
          <p:nvPr/>
        </p:nvSpPr>
        <p:spPr>
          <a:xfrm>
            <a:off x="1796195" y="4530749"/>
            <a:ext cx="401955" cy="401955"/>
          </a:xfrm>
          <a:prstGeom prst="ellipse">
            <a:avLst/>
          </a:prstGeom>
          <a:solidFill>
            <a:srgbClr val="E28346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514E28E0-158D-9787-6969-7BDFA7EE5787}"/>
              </a:ext>
            </a:extLst>
          </p:cNvPr>
          <p:cNvSpPr/>
          <p:nvPr/>
        </p:nvSpPr>
        <p:spPr>
          <a:xfrm>
            <a:off x="5652673" y="4530748"/>
            <a:ext cx="401955" cy="401955"/>
          </a:xfrm>
          <a:prstGeom prst="ellipse">
            <a:avLst/>
          </a:prstGeom>
          <a:solidFill>
            <a:srgbClr val="5B80C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A666A727-2676-6484-33C5-D4DA6B948163}"/>
              </a:ext>
            </a:extLst>
          </p:cNvPr>
          <p:cNvSpPr txBox="1"/>
          <p:nvPr/>
        </p:nvSpPr>
        <p:spPr>
          <a:xfrm>
            <a:off x="6053181" y="4520860"/>
            <a:ext cx="175624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800" b="1" i="0" u="none" strike="noStrike" cap="none" spc="0" normalizeH="0" baseline="0" dirty="0">
                <a:ln>
                  <a:noFill/>
                </a:ln>
                <a:solidFill>
                  <a:srgbClr val="5B80CF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SEM GREEN PLUS</a:t>
            </a:r>
          </a:p>
        </p:txBody>
      </p:sp>
    </p:spTree>
    <p:extLst>
      <p:ext uri="{BB962C8B-B14F-4D97-AF65-F5344CB8AC3E}">
        <p14:creationId xmlns:p14="http://schemas.microsoft.com/office/powerpoint/2010/main" val="16862500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25737" y="6046773"/>
            <a:ext cx="11524019" cy="611387"/>
            <a:chOff x="325737" y="6046773"/>
            <a:chExt cx="11524019" cy="611387"/>
          </a:xfrm>
        </p:grpSpPr>
        <p:sp>
          <p:nvSpPr>
            <p:cNvPr id="5" name="object 4"/>
            <p:cNvSpPr/>
            <p:nvPr/>
          </p:nvSpPr>
          <p:spPr>
            <a:xfrm>
              <a:off x="2049390" y="6551620"/>
              <a:ext cx="8576839" cy="63115"/>
            </a:xfrm>
            <a:prstGeom prst="rect">
              <a:avLst/>
            </a:prstGeom>
            <a:solidFill>
              <a:srgbClr val="008A3E"/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6" name="Imagen 25" descr="Imagen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5737" y="6046773"/>
              <a:ext cx="283481" cy="61138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object 3"/>
            <p:cNvSpPr/>
            <p:nvPr/>
          </p:nvSpPr>
          <p:spPr>
            <a:xfrm>
              <a:off x="88093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sp>
          <p:nvSpPr>
            <p:cNvPr id="8" name="object 3"/>
            <p:cNvSpPr/>
            <p:nvPr/>
          </p:nvSpPr>
          <p:spPr>
            <a:xfrm>
              <a:off x="1062621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</p:grpSp>
      <p:sp>
        <p:nvSpPr>
          <p:cNvPr id="2" name="CuadroTexto 118">
            <a:extLst>
              <a:ext uri="{FF2B5EF4-FFF2-40B4-BE49-F238E27FC236}">
                <a16:creationId xmlns:a16="http://schemas.microsoft.com/office/drawing/2014/main" id="{3CEA1438-2DE0-4879-8784-7872BA55C1FE}"/>
              </a:ext>
            </a:extLst>
          </p:cNvPr>
          <p:cNvSpPr txBox="1"/>
          <p:nvPr/>
        </p:nvSpPr>
        <p:spPr>
          <a:xfrm>
            <a:off x="-17704" y="3228947"/>
            <a:ext cx="12172530" cy="707882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sz="2000" dirty="0"/>
              <a:t>RESULTADOS EM USUÁRIOS FINAIS NO BRASIL</a:t>
            </a:r>
          </a:p>
          <a:p>
            <a:r>
              <a:rPr lang="pt-BR" sz="2000" dirty="0"/>
              <a:t>DIESEL S500</a:t>
            </a:r>
            <a:endParaRPr sz="2000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CB2FA715-584E-440B-9A1E-89A68F5253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211" y="479875"/>
            <a:ext cx="2392014" cy="63912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70BFE0C-2B83-4C4E-8EE6-63816A9E74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31" y="228241"/>
            <a:ext cx="2633352" cy="107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7476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3EDF4AC6-F5A5-49E4-9AAD-C01782DA88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87" y="2644495"/>
            <a:ext cx="2536573" cy="1692242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8F93DB01-B85D-4A6A-B3CD-8F24D804DB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337" y="6241845"/>
            <a:ext cx="1267122" cy="518728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3F54DB5-8CFE-B88A-8DD6-17E492111B75}"/>
              </a:ext>
            </a:extLst>
          </p:cNvPr>
          <p:cNvSpPr/>
          <p:nvPr/>
        </p:nvSpPr>
        <p:spPr>
          <a:xfrm>
            <a:off x="2547712" y="1074835"/>
            <a:ext cx="709657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800" b="1" cap="none" spc="0" dirty="0">
                <a:ln/>
                <a:solidFill>
                  <a:schemeClr val="accent3"/>
                </a:solidFill>
                <a:effectLst/>
              </a:rPr>
              <a:t>AGRONEGÓCIO</a:t>
            </a:r>
          </a:p>
          <a:p>
            <a:pPr algn="ctr"/>
            <a:r>
              <a:rPr lang="pt-BR" sz="4800" b="1" dirty="0">
                <a:ln/>
                <a:solidFill>
                  <a:schemeClr val="accent3"/>
                </a:solidFill>
              </a:rPr>
              <a:t>INTERIOR SÃO PAULO</a:t>
            </a:r>
            <a:endParaRPr lang="pt-BR" sz="4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8E0ADA6-7F5D-005B-1372-8E2E33A984E9}"/>
              </a:ext>
            </a:extLst>
          </p:cNvPr>
          <p:cNvSpPr/>
          <p:nvPr/>
        </p:nvSpPr>
        <p:spPr>
          <a:xfrm>
            <a:off x="2453985" y="4502742"/>
            <a:ext cx="709657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800" b="1" cap="none" spc="0" dirty="0">
                <a:ln/>
                <a:solidFill>
                  <a:schemeClr val="accent3"/>
                </a:solidFill>
                <a:effectLst/>
              </a:rPr>
              <a:t>DIESEL S500B</a:t>
            </a:r>
          </a:p>
        </p:txBody>
      </p:sp>
    </p:spTree>
    <p:extLst>
      <p:ext uri="{BB962C8B-B14F-4D97-AF65-F5344CB8AC3E}">
        <p14:creationId xmlns:p14="http://schemas.microsoft.com/office/powerpoint/2010/main" val="174176626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13471DB-A4AF-4997-A80F-9B74A5B792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757" y="712554"/>
            <a:ext cx="2536573" cy="169224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B471C07-C08D-4B3F-93A3-38C2E7D41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854" y="2683809"/>
            <a:ext cx="9324975" cy="390525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32C16FC-D62F-469F-83FE-41BFF1D86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764" y="1126808"/>
            <a:ext cx="7494494" cy="4994714"/>
          </a:xfrm>
          <a:prstGeom prst="rect">
            <a:avLst/>
          </a:prstGeom>
        </p:spPr>
      </p:pic>
      <p:pic>
        <p:nvPicPr>
          <p:cNvPr id="3074" name="Picture 2" descr="Sotreq | Carregadeiras">
            <a:extLst>
              <a:ext uri="{FF2B5EF4-FFF2-40B4-BE49-F238E27FC236}">
                <a16:creationId xmlns:a16="http://schemas.microsoft.com/office/drawing/2014/main" id="{1D59F257-6CBC-4DAC-AD8C-F747BCF2F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598" y="4173756"/>
            <a:ext cx="5388632" cy="269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BDEC8C0-9B05-D6C8-798E-8C04F0422E8A}"/>
              </a:ext>
            </a:extLst>
          </p:cNvPr>
          <p:cNvSpPr txBox="1"/>
          <p:nvPr/>
        </p:nvSpPr>
        <p:spPr>
          <a:xfrm>
            <a:off x="103908" y="324575"/>
            <a:ext cx="2930237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sz="2800" b="1" cap="none" spc="0" dirty="0">
                <a:ln/>
                <a:solidFill>
                  <a:schemeClr val="accent3"/>
                </a:solidFill>
                <a:effectLst/>
              </a:rPr>
              <a:t>AGRONEGÓCIO</a:t>
            </a:r>
          </a:p>
        </p:txBody>
      </p:sp>
    </p:spTree>
    <p:extLst>
      <p:ext uri="{BB962C8B-B14F-4D97-AF65-F5344CB8AC3E}">
        <p14:creationId xmlns:p14="http://schemas.microsoft.com/office/powerpoint/2010/main" val="4138554111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esa-cat-pa-carregadeira-de-rodas-938k">
            <a:extLst>
              <a:ext uri="{FF2B5EF4-FFF2-40B4-BE49-F238E27FC236}">
                <a16:creationId xmlns:a16="http://schemas.microsoft.com/office/drawing/2014/main" id="{343C2744-37E0-4BDD-9129-A931AFA25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343" y="2019056"/>
            <a:ext cx="7260657" cy="483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6F079E2-7147-46E7-AF5C-4ED0DB03DF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580" y="-145102"/>
            <a:ext cx="2249702" cy="150086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A76488D-8402-45C2-B6EC-026E18CD6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65" y="1722221"/>
            <a:ext cx="7213653" cy="271630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5405C38-54D9-4FB6-A36A-731661E22F10}"/>
              </a:ext>
            </a:extLst>
          </p:cNvPr>
          <p:cNvSpPr txBox="1"/>
          <p:nvPr/>
        </p:nvSpPr>
        <p:spPr>
          <a:xfrm>
            <a:off x="1959452" y="5062570"/>
            <a:ext cx="3288719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CATERPILLAR 938K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9252B8A-ECE8-BC43-7FFD-1D6D19B130A3}"/>
              </a:ext>
            </a:extLst>
          </p:cNvPr>
          <p:cNvSpPr txBox="1"/>
          <p:nvPr/>
        </p:nvSpPr>
        <p:spPr>
          <a:xfrm>
            <a:off x="103908" y="324575"/>
            <a:ext cx="2930237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sz="2800" b="1" cap="none" spc="0" dirty="0">
                <a:ln/>
                <a:solidFill>
                  <a:schemeClr val="accent3"/>
                </a:solidFill>
                <a:effectLst/>
              </a:rPr>
              <a:t>AGRONEGÓCIO</a:t>
            </a:r>
          </a:p>
        </p:txBody>
      </p:sp>
    </p:spTree>
    <p:extLst>
      <p:ext uri="{BB962C8B-B14F-4D97-AF65-F5344CB8AC3E}">
        <p14:creationId xmlns:p14="http://schemas.microsoft.com/office/powerpoint/2010/main" val="271590347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esa-cat-pa-carregadeira-de-rodas-938k">
            <a:extLst>
              <a:ext uri="{FF2B5EF4-FFF2-40B4-BE49-F238E27FC236}">
                <a16:creationId xmlns:a16="http://schemas.microsoft.com/office/drawing/2014/main" id="{343C2744-37E0-4BDD-9129-A931AFA25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767" y="1561926"/>
            <a:ext cx="4721374" cy="314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6F079E2-7147-46E7-AF5C-4ED0DB03DF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580" y="-145102"/>
            <a:ext cx="2249702" cy="150086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EE0620F-9E87-426C-98FE-512058151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585" y="2628444"/>
            <a:ext cx="4984376" cy="301889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A036EE8-DD63-49CD-8BA0-9AAFF0808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732" y="4838286"/>
            <a:ext cx="5442036" cy="161811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0795307-56C8-4D67-94A7-9B6DCD9EAFF2}"/>
              </a:ext>
            </a:extLst>
          </p:cNvPr>
          <p:cNvSpPr txBox="1"/>
          <p:nvPr/>
        </p:nvSpPr>
        <p:spPr>
          <a:xfrm>
            <a:off x="1697053" y="2043671"/>
            <a:ext cx="3673439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3200" b="1" i="0" u="none" strike="noStrike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Eficiência Energética </a:t>
            </a:r>
            <a:endParaRPr kumimoji="0" lang="pt-BR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sym typeface="Calibri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04CED4B-2EC4-4936-B5C3-79AFFCBDBE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755" y="1896456"/>
            <a:ext cx="1059184" cy="105918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7458B2A-81CA-F7CB-A5CC-9446D97F295A}"/>
              </a:ext>
            </a:extLst>
          </p:cNvPr>
          <p:cNvSpPr txBox="1"/>
          <p:nvPr/>
        </p:nvSpPr>
        <p:spPr>
          <a:xfrm>
            <a:off x="103908" y="324575"/>
            <a:ext cx="2930237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sz="2800" b="1" cap="none" spc="0" dirty="0">
                <a:ln/>
                <a:solidFill>
                  <a:schemeClr val="accent3"/>
                </a:solidFill>
                <a:effectLst/>
              </a:rPr>
              <a:t>AGRONEGÓCIO</a:t>
            </a:r>
          </a:p>
        </p:txBody>
      </p:sp>
    </p:spTree>
    <p:extLst>
      <p:ext uri="{BB962C8B-B14F-4D97-AF65-F5344CB8AC3E}">
        <p14:creationId xmlns:p14="http://schemas.microsoft.com/office/powerpoint/2010/main" val="15623567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D087784-0DC2-4C1C-9824-DDCE60060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200" y="1138335"/>
            <a:ext cx="5260826" cy="561702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456E6B4-0A2B-4F4D-8B39-6C9FC715D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19" y="1251557"/>
            <a:ext cx="7441822" cy="280726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1ADF693-FFDE-4C03-8530-79649CE19C43}"/>
              </a:ext>
            </a:extLst>
          </p:cNvPr>
          <p:cNvSpPr txBox="1"/>
          <p:nvPr/>
        </p:nvSpPr>
        <p:spPr>
          <a:xfrm>
            <a:off x="1962355" y="4907427"/>
            <a:ext cx="3769567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KOMATSU PC200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	    DIESEL S500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5C249F0-44C4-3E58-18AA-659AC18CF595}"/>
              </a:ext>
            </a:extLst>
          </p:cNvPr>
          <p:cNvSpPr txBox="1"/>
          <p:nvPr/>
        </p:nvSpPr>
        <p:spPr>
          <a:xfrm>
            <a:off x="103908" y="324575"/>
            <a:ext cx="2930237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sz="2800" b="1" cap="none" spc="0" dirty="0">
                <a:ln/>
                <a:solidFill>
                  <a:schemeClr val="accent3"/>
                </a:solidFill>
                <a:effectLst/>
              </a:rPr>
              <a:t>AGRONEGÓCIO</a:t>
            </a:r>
          </a:p>
        </p:txBody>
      </p:sp>
    </p:spTree>
    <p:extLst>
      <p:ext uri="{BB962C8B-B14F-4D97-AF65-F5344CB8AC3E}">
        <p14:creationId xmlns:p14="http://schemas.microsoft.com/office/powerpoint/2010/main" val="306983657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Imagen 2" descr="Imagen 2"/>
          <p:cNvPicPr>
            <a:picLocks noChangeAspect="1"/>
          </p:cNvPicPr>
          <p:nvPr/>
        </p:nvPicPr>
        <p:blipFill>
          <a:blip r:embed="rId2"/>
          <a:srcRect t="11080" b="8355"/>
          <a:stretch>
            <a:fillRect/>
          </a:stretch>
        </p:blipFill>
        <p:spPr>
          <a:xfrm>
            <a:off x="7786531" y="1364472"/>
            <a:ext cx="3790950" cy="2231217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CuadroTexto 11"/>
          <p:cNvSpPr txBox="1"/>
          <p:nvPr/>
        </p:nvSpPr>
        <p:spPr>
          <a:xfrm>
            <a:off x="0" y="451096"/>
            <a:ext cx="12192000" cy="830997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0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pt-BR" dirty="0"/>
              <a:t>O</a:t>
            </a:r>
            <a:r>
              <a:rPr dirty="0"/>
              <a:t> SETOR ENERGÉTICO </a:t>
            </a:r>
            <a:r>
              <a:rPr lang="pt-BR" dirty="0"/>
              <a:t>NO </a:t>
            </a:r>
            <a:r>
              <a:rPr dirty="0"/>
              <a:t>MUNDO</a:t>
            </a:r>
          </a:p>
          <a:p>
            <a:pPr algn="ctr">
              <a:defRPr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pt-BR" dirty="0"/>
              <a:t>NOVOS ACORDOS</a:t>
            </a:r>
            <a:endParaRPr dirty="0"/>
          </a:p>
        </p:txBody>
      </p:sp>
      <p:sp>
        <p:nvSpPr>
          <p:cNvPr id="304" name="24 CuadroTexto"/>
          <p:cNvSpPr txBox="1"/>
          <p:nvPr/>
        </p:nvSpPr>
        <p:spPr>
          <a:xfrm>
            <a:off x="5317660" y="4174673"/>
            <a:ext cx="6255110" cy="400110"/>
          </a:xfrm>
          <a:prstGeom prst="rect">
            <a:avLst/>
          </a:prstGeom>
          <a:solidFill>
            <a:schemeClr val="accent4">
              <a:alpha val="5607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2000" b="1">
                <a:solidFill>
                  <a:srgbClr val="404040"/>
                </a:solidFill>
              </a:defRPr>
            </a:lvl1pPr>
          </a:lstStyle>
          <a:p>
            <a:r>
              <a:rPr lang="pt-BR" dirty="0"/>
              <a:t>Acordo de Paris</a:t>
            </a:r>
            <a:r>
              <a:rPr dirty="0"/>
              <a:t>  195 </a:t>
            </a:r>
            <a:r>
              <a:rPr dirty="0" err="1"/>
              <a:t>países</a:t>
            </a:r>
            <a:r>
              <a:rPr dirty="0"/>
              <a:t> </a:t>
            </a:r>
            <a:r>
              <a:rPr dirty="0" err="1"/>
              <a:t>participantes</a:t>
            </a:r>
            <a:r>
              <a:rPr dirty="0"/>
              <a:t>  CO2</a:t>
            </a:r>
          </a:p>
        </p:txBody>
      </p:sp>
      <p:sp>
        <p:nvSpPr>
          <p:cNvPr id="305" name="25 CuadroTexto"/>
          <p:cNvSpPr txBox="1"/>
          <p:nvPr/>
        </p:nvSpPr>
        <p:spPr>
          <a:xfrm>
            <a:off x="5317660" y="5073737"/>
            <a:ext cx="6255110" cy="400110"/>
          </a:xfrm>
          <a:prstGeom prst="rect">
            <a:avLst/>
          </a:prstGeom>
          <a:solidFill>
            <a:srgbClr val="FFFF00">
              <a:alpha val="56078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2000">
                <a:solidFill>
                  <a:srgbClr val="404040"/>
                </a:solidFill>
              </a:defRPr>
            </a:pPr>
            <a:r>
              <a:rPr lang="pt-BR" dirty="0"/>
              <a:t>Reduzir Emissões </a:t>
            </a:r>
            <a:r>
              <a:rPr dirty="0"/>
              <a:t>de </a:t>
            </a:r>
            <a:r>
              <a:rPr b="1" dirty="0" err="1"/>
              <a:t>Óxidos</a:t>
            </a:r>
            <a:r>
              <a:rPr b="1" dirty="0"/>
              <a:t> de </a:t>
            </a:r>
            <a:r>
              <a:rPr b="1" dirty="0" err="1"/>
              <a:t>Nitr</a:t>
            </a:r>
            <a:r>
              <a:rPr lang="pt-BR" b="1" dirty="0"/>
              <a:t>o</a:t>
            </a:r>
            <a:r>
              <a:rPr b="1" dirty="0"/>
              <a:t>g</a:t>
            </a:r>
            <a:r>
              <a:rPr lang="pt-BR" b="1" dirty="0"/>
              <a:t>ê</a:t>
            </a:r>
            <a:r>
              <a:rPr b="1" dirty="0"/>
              <a:t>n</a:t>
            </a:r>
            <a:r>
              <a:rPr lang="pt-BR" b="1" dirty="0"/>
              <a:t>i</a:t>
            </a:r>
            <a:r>
              <a:rPr b="1" dirty="0"/>
              <a:t>o </a:t>
            </a:r>
            <a:r>
              <a:rPr dirty="0"/>
              <a:t>(</a:t>
            </a:r>
            <a:r>
              <a:rPr dirty="0" err="1"/>
              <a:t>Nox</a:t>
            </a:r>
            <a:r>
              <a:rPr dirty="0"/>
              <a:t>) </a:t>
            </a:r>
          </a:p>
        </p:txBody>
      </p:sp>
      <p:sp>
        <p:nvSpPr>
          <p:cNvPr id="306" name="26 CuadroTexto"/>
          <p:cNvSpPr txBox="1"/>
          <p:nvPr/>
        </p:nvSpPr>
        <p:spPr>
          <a:xfrm>
            <a:off x="5317659" y="4625197"/>
            <a:ext cx="6255112" cy="400110"/>
          </a:xfrm>
          <a:prstGeom prst="rect">
            <a:avLst/>
          </a:prstGeom>
          <a:solidFill>
            <a:srgbClr val="92D050">
              <a:alpha val="56078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2000">
                <a:solidFill>
                  <a:srgbClr val="404040"/>
                </a:solidFill>
              </a:defRPr>
            </a:pPr>
            <a:r>
              <a:rPr lang="pt-BR" dirty="0"/>
              <a:t>Reduzir Emissões</a:t>
            </a:r>
            <a:r>
              <a:rPr dirty="0"/>
              <a:t> de </a:t>
            </a:r>
            <a:r>
              <a:rPr b="1" dirty="0" err="1"/>
              <a:t>Óxidos</a:t>
            </a:r>
            <a:r>
              <a:rPr b="1" dirty="0"/>
              <a:t> de </a:t>
            </a:r>
            <a:r>
              <a:rPr lang="pt-BR" b="1" dirty="0"/>
              <a:t>Enxofre</a:t>
            </a:r>
            <a:r>
              <a:rPr b="1" dirty="0"/>
              <a:t> </a:t>
            </a:r>
            <a:r>
              <a:rPr dirty="0"/>
              <a:t>(Sox)</a:t>
            </a:r>
          </a:p>
        </p:txBody>
      </p:sp>
      <p:sp>
        <p:nvSpPr>
          <p:cNvPr id="307" name="24 CuadroTexto"/>
          <p:cNvSpPr txBox="1"/>
          <p:nvPr/>
        </p:nvSpPr>
        <p:spPr>
          <a:xfrm>
            <a:off x="5312948" y="3664577"/>
            <a:ext cx="6264534" cy="461665"/>
          </a:xfrm>
          <a:prstGeom prst="rect">
            <a:avLst/>
          </a:prstGeom>
          <a:solidFill>
            <a:srgbClr val="002060">
              <a:alpha val="56078"/>
            </a:srgbClr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pt-BR" dirty="0"/>
              <a:t>Acordo de Paris</a:t>
            </a:r>
            <a:r>
              <a:rPr dirty="0"/>
              <a:t>, MARPOL </a:t>
            </a:r>
            <a:r>
              <a:rPr lang="pt-BR" dirty="0"/>
              <a:t>e</a:t>
            </a:r>
            <a:r>
              <a:rPr dirty="0"/>
              <a:t> ODS</a:t>
            </a:r>
          </a:p>
        </p:txBody>
      </p:sp>
      <p:graphicFrame>
        <p:nvGraphicFramePr>
          <p:cNvPr id="308" name="Gráfico 31"/>
          <p:cNvGraphicFramePr/>
          <p:nvPr>
            <p:extLst>
              <p:ext uri="{D42A27DB-BD31-4B8C-83A1-F6EECF244321}">
                <p14:modId xmlns:p14="http://schemas.microsoft.com/office/powerpoint/2010/main" val="1605295590"/>
              </p:ext>
            </p:extLst>
          </p:nvPr>
        </p:nvGraphicFramePr>
        <p:xfrm>
          <a:off x="634473" y="2129283"/>
          <a:ext cx="6692735" cy="1337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9" name="24 CuadroTexto"/>
          <p:cNvSpPr txBox="1"/>
          <p:nvPr/>
        </p:nvSpPr>
        <p:spPr>
          <a:xfrm>
            <a:off x="601157" y="1364473"/>
            <a:ext cx="6878906" cy="461665"/>
          </a:xfrm>
          <a:prstGeom prst="rect">
            <a:avLst/>
          </a:prstGeom>
          <a:solidFill>
            <a:srgbClr val="002060">
              <a:alpha val="56078"/>
            </a:srgbClr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FFFF"/>
                </a:solidFill>
              </a:defRPr>
            </a:lvl1pPr>
          </a:lstStyle>
          <a:p>
            <a:r>
              <a:rPr dirty="0" err="1"/>
              <a:t>Incremento</a:t>
            </a:r>
            <a:r>
              <a:rPr lang="pt-BR" dirty="0"/>
              <a:t> no Consumo</a:t>
            </a:r>
            <a:r>
              <a:rPr dirty="0"/>
              <a:t> de </a:t>
            </a:r>
            <a:r>
              <a:rPr lang="pt-BR" dirty="0"/>
              <a:t>Combustível</a:t>
            </a:r>
            <a:r>
              <a:rPr dirty="0"/>
              <a:t> </a:t>
            </a:r>
          </a:p>
        </p:txBody>
      </p:sp>
      <p:sp>
        <p:nvSpPr>
          <p:cNvPr id="310" name="26 CuadroTexto"/>
          <p:cNvSpPr txBox="1"/>
          <p:nvPr/>
        </p:nvSpPr>
        <p:spPr>
          <a:xfrm>
            <a:off x="5313761" y="5522278"/>
            <a:ext cx="6262908" cy="400110"/>
          </a:xfrm>
          <a:prstGeom prst="rect">
            <a:avLst/>
          </a:prstGeom>
          <a:solidFill>
            <a:srgbClr val="92D050">
              <a:alpha val="56078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2000">
                <a:solidFill>
                  <a:srgbClr val="404040"/>
                </a:solidFill>
              </a:defRPr>
            </a:pPr>
            <a:r>
              <a:rPr lang="pt-BR" dirty="0"/>
              <a:t>Reduzir Emissões </a:t>
            </a:r>
            <a:r>
              <a:rPr dirty="0"/>
              <a:t>de </a:t>
            </a:r>
            <a:r>
              <a:rPr b="1" dirty="0"/>
              <a:t>Material </a:t>
            </a:r>
            <a:r>
              <a:rPr b="1" dirty="0" err="1"/>
              <a:t>Particulado</a:t>
            </a:r>
            <a:r>
              <a:rPr b="1" dirty="0"/>
              <a:t> </a:t>
            </a:r>
            <a:r>
              <a:rPr dirty="0"/>
              <a:t>(PM)</a:t>
            </a:r>
          </a:p>
        </p:txBody>
      </p:sp>
      <p:pic>
        <p:nvPicPr>
          <p:cNvPr id="311" name="Imagen 3" descr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69" y="4277655"/>
            <a:ext cx="2069729" cy="1648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magen 6" descr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937" y="4133717"/>
            <a:ext cx="1945805" cy="1721952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26 CuadroTexto"/>
          <p:cNvSpPr txBox="1"/>
          <p:nvPr/>
        </p:nvSpPr>
        <p:spPr>
          <a:xfrm>
            <a:off x="5313761" y="5970820"/>
            <a:ext cx="6262908" cy="400110"/>
          </a:xfrm>
          <a:prstGeom prst="rect">
            <a:avLst/>
          </a:prstGeom>
          <a:solidFill>
            <a:srgbClr val="FFFF00">
              <a:alpha val="56078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2000" b="1">
                <a:solidFill>
                  <a:srgbClr val="0070C0"/>
                </a:solidFill>
              </a:defRPr>
            </a:lvl1pPr>
          </a:lstStyle>
          <a:p>
            <a:r>
              <a:rPr dirty="0" err="1"/>
              <a:t>Implementar</a:t>
            </a:r>
            <a:r>
              <a:rPr dirty="0"/>
              <a:t> </a:t>
            </a:r>
            <a:r>
              <a:rPr dirty="0" err="1"/>
              <a:t>Objetivos</a:t>
            </a:r>
            <a:r>
              <a:rPr dirty="0"/>
              <a:t> de </a:t>
            </a:r>
            <a:r>
              <a:rPr lang="pt-BR" dirty="0"/>
              <a:t>Desenvolvimento Sustentável</a:t>
            </a:r>
            <a:endParaRPr dirty="0"/>
          </a:p>
        </p:txBody>
      </p:sp>
      <p:grpSp>
        <p:nvGrpSpPr>
          <p:cNvPr id="318" name="Grupo 28"/>
          <p:cNvGrpSpPr/>
          <p:nvPr/>
        </p:nvGrpSpPr>
        <p:grpSpPr>
          <a:xfrm>
            <a:off x="325737" y="6046773"/>
            <a:ext cx="11524020" cy="611388"/>
            <a:chOff x="0" y="0"/>
            <a:chExt cx="11524019" cy="611387"/>
          </a:xfrm>
        </p:grpSpPr>
        <p:sp>
          <p:nvSpPr>
            <p:cNvPr id="314" name="object 4"/>
            <p:cNvSpPr/>
            <p:nvPr/>
          </p:nvSpPr>
          <p:spPr>
            <a:xfrm>
              <a:off x="1723652" y="504846"/>
              <a:ext cx="8576841" cy="63116"/>
            </a:xfrm>
            <a:prstGeom prst="rect">
              <a:avLst/>
            </a:prstGeom>
            <a:solidFill>
              <a:srgbClr val="008A3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315" name="Imagen 25" descr="Imagen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0"/>
              <a:ext cx="283482" cy="6113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6" name="object 3"/>
            <p:cNvSpPr/>
            <p:nvPr/>
          </p:nvSpPr>
          <p:spPr>
            <a:xfrm>
              <a:off x="555200" y="486738"/>
              <a:ext cx="1223539" cy="99312"/>
            </a:xfrm>
            <a:prstGeom prst="rect">
              <a:avLst/>
            </a:prstGeom>
            <a:solidFill>
              <a:srgbClr val="E2F0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sp>
          <p:nvSpPr>
            <p:cNvPr id="317" name="object 3"/>
            <p:cNvSpPr/>
            <p:nvPr/>
          </p:nvSpPr>
          <p:spPr>
            <a:xfrm>
              <a:off x="10300481" y="486738"/>
              <a:ext cx="1223539" cy="99312"/>
            </a:xfrm>
            <a:prstGeom prst="rect">
              <a:avLst/>
            </a:prstGeom>
            <a:solidFill>
              <a:srgbClr val="E2F0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D087784-0DC2-4C1C-9824-DDCE60060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200" y="1138335"/>
            <a:ext cx="5260826" cy="561702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456E6B4-0A2B-4F4D-8B39-6C9FC715D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19" y="1251557"/>
            <a:ext cx="7441822" cy="280726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1ADF693-FFDE-4C03-8530-79649CE19C43}"/>
              </a:ext>
            </a:extLst>
          </p:cNvPr>
          <p:cNvSpPr txBox="1"/>
          <p:nvPr/>
        </p:nvSpPr>
        <p:spPr>
          <a:xfrm>
            <a:off x="8852410" y="466828"/>
            <a:ext cx="3021018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KOMATSU PC200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	DIESEL S500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DE63512-2023-4320-B30D-FEDA86FD0DA5}"/>
              </a:ext>
            </a:extLst>
          </p:cNvPr>
          <p:cNvSpPr txBox="1"/>
          <p:nvPr/>
        </p:nvSpPr>
        <p:spPr>
          <a:xfrm>
            <a:off x="2048323" y="4272379"/>
            <a:ext cx="242309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dirty="0">
                <a:solidFill>
                  <a:srgbClr val="1388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EFICIÊNCIA ENERGÉTICA:</a:t>
            </a:r>
            <a:endParaRPr kumimoji="0" lang="pt-BR" b="0" i="0" strike="noStrike" cap="none" spc="0" normalizeH="0" baseline="0" dirty="0">
              <a:ln>
                <a:noFill/>
              </a:ln>
              <a:solidFill>
                <a:srgbClr val="1388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sym typeface="Calibri"/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543E1CD-1D1D-4379-9096-FCEAFB90C495}"/>
              </a:ext>
            </a:extLst>
          </p:cNvPr>
          <p:cNvSpPr/>
          <p:nvPr/>
        </p:nvSpPr>
        <p:spPr>
          <a:xfrm>
            <a:off x="1266427" y="5355772"/>
            <a:ext cx="1187524" cy="1282594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90B37DFA-EA9B-4C66-A519-1D3697B21345}"/>
              </a:ext>
            </a:extLst>
          </p:cNvPr>
          <p:cNvSpPr/>
          <p:nvPr/>
        </p:nvSpPr>
        <p:spPr>
          <a:xfrm>
            <a:off x="2666110" y="4736897"/>
            <a:ext cx="1187524" cy="1901469"/>
          </a:xfrm>
          <a:prstGeom prst="roundRect">
            <a:avLst/>
          </a:prstGeom>
          <a:solidFill>
            <a:srgbClr val="2C8848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6DF406D-81CF-470B-9336-ECF88D5C6BF8}"/>
              </a:ext>
            </a:extLst>
          </p:cNvPr>
          <p:cNvSpPr txBox="1"/>
          <p:nvPr/>
        </p:nvSpPr>
        <p:spPr>
          <a:xfrm>
            <a:off x="2666110" y="5375611"/>
            <a:ext cx="133663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+ 8,27 %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5818116-6B67-4574-B1C1-31B3D24E82A3}"/>
              </a:ext>
            </a:extLst>
          </p:cNvPr>
          <p:cNvSpPr txBox="1"/>
          <p:nvPr/>
        </p:nvSpPr>
        <p:spPr>
          <a:xfrm>
            <a:off x="1433310" y="6361369"/>
            <a:ext cx="853758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LINHA BASE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7EAC704-13E7-4BAD-9E8F-A53A443A34D1}"/>
              </a:ext>
            </a:extLst>
          </p:cNvPr>
          <p:cNvSpPr txBox="1"/>
          <p:nvPr/>
        </p:nvSpPr>
        <p:spPr>
          <a:xfrm>
            <a:off x="2817765" y="6361368"/>
            <a:ext cx="884214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GREEN PLUS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68B443F0-EA8D-4BE8-BC65-604F6AF866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580" y="5224602"/>
            <a:ext cx="1059184" cy="105918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F9EC945-B0F6-634C-C9B5-3AE5E5C9DD41}"/>
              </a:ext>
            </a:extLst>
          </p:cNvPr>
          <p:cNvSpPr txBox="1"/>
          <p:nvPr/>
        </p:nvSpPr>
        <p:spPr>
          <a:xfrm>
            <a:off x="103908" y="324575"/>
            <a:ext cx="2930237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sz="2800" b="1" cap="none" spc="0" dirty="0">
                <a:ln/>
                <a:solidFill>
                  <a:schemeClr val="accent3"/>
                </a:solidFill>
                <a:effectLst/>
              </a:rPr>
              <a:t>AGRONEGÓCIO</a:t>
            </a:r>
          </a:p>
        </p:txBody>
      </p:sp>
    </p:spTree>
    <p:extLst>
      <p:ext uri="{BB962C8B-B14F-4D97-AF65-F5344CB8AC3E}">
        <p14:creationId xmlns:p14="http://schemas.microsoft.com/office/powerpoint/2010/main" val="27735439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25737" y="6046773"/>
            <a:ext cx="11524019" cy="611387"/>
            <a:chOff x="325737" y="6046773"/>
            <a:chExt cx="11524019" cy="611387"/>
          </a:xfrm>
        </p:grpSpPr>
        <p:sp>
          <p:nvSpPr>
            <p:cNvPr id="5" name="object 4"/>
            <p:cNvSpPr/>
            <p:nvPr/>
          </p:nvSpPr>
          <p:spPr>
            <a:xfrm>
              <a:off x="2049390" y="6551620"/>
              <a:ext cx="8576839" cy="63115"/>
            </a:xfrm>
            <a:prstGeom prst="rect">
              <a:avLst/>
            </a:prstGeom>
            <a:solidFill>
              <a:srgbClr val="008A3E"/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6" name="Imagen 25" descr="Imagen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5737" y="6046773"/>
              <a:ext cx="283481" cy="61138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object 3"/>
            <p:cNvSpPr/>
            <p:nvPr/>
          </p:nvSpPr>
          <p:spPr>
            <a:xfrm>
              <a:off x="88093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sp>
          <p:nvSpPr>
            <p:cNvPr id="8" name="object 3"/>
            <p:cNvSpPr/>
            <p:nvPr/>
          </p:nvSpPr>
          <p:spPr>
            <a:xfrm>
              <a:off x="1062621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</p:grpSp>
      <p:sp>
        <p:nvSpPr>
          <p:cNvPr id="2" name="CuadroTexto 118">
            <a:extLst>
              <a:ext uri="{FF2B5EF4-FFF2-40B4-BE49-F238E27FC236}">
                <a16:creationId xmlns:a16="http://schemas.microsoft.com/office/drawing/2014/main" id="{3CEA1438-2DE0-4879-8784-7872BA55C1FE}"/>
              </a:ext>
            </a:extLst>
          </p:cNvPr>
          <p:cNvSpPr txBox="1"/>
          <p:nvPr/>
        </p:nvSpPr>
        <p:spPr>
          <a:xfrm>
            <a:off x="-17704" y="3228947"/>
            <a:ext cx="12172530" cy="707882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sz="2000" dirty="0"/>
              <a:t>RESULTADOS EM USUÁRIOS FINAIS NO BRASIL</a:t>
            </a:r>
          </a:p>
          <a:p>
            <a:r>
              <a:rPr lang="pt-BR" sz="2000" dirty="0"/>
              <a:t>DIESEL S10</a:t>
            </a:r>
            <a:endParaRPr sz="2000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CB2FA715-584E-440B-9A1E-89A68F5253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211" y="479875"/>
            <a:ext cx="2392014" cy="63912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70BFE0C-2B83-4C4E-8EE6-63816A9E74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31" y="228241"/>
            <a:ext cx="2633352" cy="107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11692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5E53BE3-04AD-4D41-BEC0-ED094C6E34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39" y="369847"/>
            <a:ext cx="3085958" cy="2058756"/>
          </a:xfrm>
          <a:prstGeom prst="rect">
            <a:avLst/>
          </a:prstGeom>
        </p:spPr>
      </p:pic>
      <p:sp>
        <p:nvSpPr>
          <p:cNvPr id="7" name="CuadroTexto 118">
            <a:extLst>
              <a:ext uri="{FF2B5EF4-FFF2-40B4-BE49-F238E27FC236}">
                <a16:creationId xmlns:a16="http://schemas.microsoft.com/office/drawing/2014/main" id="{28422C78-1630-46A2-AE8A-7D165FB11548}"/>
              </a:ext>
            </a:extLst>
          </p:cNvPr>
          <p:cNvSpPr txBox="1"/>
          <p:nvPr/>
        </p:nvSpPr>
        <p:spPr>
          <a:xfrm>
            <a:off x="329903" y="3495740"/>
            <a:ext cx="4310708" cy="830993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sz="1600" dirty="0">
                <a:solidFill>
                  <a:schemeClr val="tx1"/>
                </a:solidFill>
              </a:rPr>
              <a:t>PROTOCOLO VIAÇÃO PENDOTIBA</a:t>
            </a:r>
          </a:p>
          <a:p>
            <a:r>
              <a:rPr lang="pt-BR" sz="1600" dirty="0">
                <a:solidFill>
                  <a:schemeClr val="tx1"/>
                </a:solidFill>
              </a:rPr>
              <a:t>17/03/2021 – 13/04/2021</a:t>
            </a:r>
          </a:p>
          <a:p>
            <a:r>
              <a:rPr lang="pt-BR" sz="1600" dirty="0">
                <a:solidFill>
                  <a:schemeClr val="tx1"/>
                </a:solidFill>
              </a:rPr>
              <a:t>DIESEL S10</a:t>
            </a:r>
            <a:endParaRPr sz="1600" dirty="0">
              <a:solidFill>
                <a:schemeClr val="tx1"/>
              </a:solidFill>
            </a:endParaRP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F46DD7CE-37E2-4828-97CC-E9CDC102FA01}"/>
              </a:ext>
            </a:extLst>
          </p:cNvPr>
          <p:cNvCxnSpPr>
            <a:cxnSpLocks/>
          </p:cNvCxnSpPr>
          <p:nvPr/>
        </p:nvCxnSpPr>
        <p:spPr>
          <a:xfrm>
            <a:off x="4715436" y="977153"/>
            <a:ext cx="0" cy="4670612"/>
          </a:xfrm>
          <a:prstGeom prst="line">
            <a:avLst/>
          </a:prstGeom>
          <a:noFill/>
          <a:ln w="12700" cap="flat">
            <a:solidFill>
              <a:srgbClr val="13884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13664C58-0840-4055-9DBD-43AB9CCC7626}"/>
              </a:ext>
            </a:extLst>
          </p:cNvPr>
          <p:cNvCxnSpPr>
            <a:cxnSpLocks/>
          </p:cNvCxnSpPr>
          <p:nvPr/>
        </p:nvCxnSpPr>
        <p:spPr>
          <a:xfrm>
            <a:off x="4787154" y="977153"/>
            <a:ext cx="0" cy="4670612"/>
          </a:xfrm>
          <a:prstGeom prst="line">
            <a:avLst/>
          </a:prstGeom>
          <a:noFill/>
          <a:ln w="12700" cap="flat">
            <a:solidFill>
              <a:srgbClr val="13884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Picture 2" descr="Ônibus Mania - Apenas um hobby.: Viação Pendotiba">
            <a:extLst>
              <a:ext uri="{FF2B5EF4-FFF2-40B4-BE49-F238E27FC236}">
                <a16:creationId xmlns:a16="http://schemas.microsoft.com/office/drawing/2014/main" id="{7E858CEF-90D9-4690-B37C-44A7D07CC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32" y="2627022"/>
            <a:ext cx="3299931" cy="67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618237D-C22F-4E13-BB52-58BD20AD42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4" y="4625685"/>
            <a:ext cx="3297191" cy="1349787"/>
          </a:xfrm>
          <a:prstGeom prst="rect">
            <a:avLst/>
          </a:prstGeom>
        </p:spPr>
      </p:pic>
      <p:pic>
        <p:nvPicPr>
          <p:cNvPr id="5" name="Imagem 4" descr="Ônibus verde e amarelo&#10;&#10;Descrição gerada automaticamente">
            <a:extLst>
              <a:ext uri="{FF2B5EF4-FFF2-40B4-BE49-F238E27FC236}">
                <a16:creationId xmlns:a16="http://schemas.microsoft.com/office/drawing/2014/main" id="{DAAA1BC9-81A1-4BDD-985B-2A9A4CBF6B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8"/>
          <a:stretch/>
        </p:blipFill>
        <p:spPr>
          <a:xfrm>
            <a:off x="4900401" y="394623"/>
            <a:ext cx="6961695" cy="6068753"/>
          </a:xfrm>
          <a:prstGeom prst="rect">
            <a:avLst/>
          </a:prstGeom>
        </p:spPr>
      </p:pic>
      <p:pic>
        <p:nvPicPr>
          <p:cNvPr id="14" name="Picture 2" descr="Ônibus Mania - Apenas um hobby.: Viação Pendotiba">
            <a:extLst>
              <a:ext uri="{FF2B5EF4-FFF2-40B4-BE49-F238E27FC236}">
                <a16:creationId xmlns:a16="http://schemas.microsoft.com/office/drawing/2014/main" id="{8AE5892B-6293-438F-A308-7FB3324EA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113" y="559980"/>
            <a:ext cx="2053774" cy="41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255973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25737" y="6046773"/>
            <a:ext cx="11524019" cy="611387"/>
            <a:chOff x="325737" y="6046773"/>
            <a:chExt cx="11524019" cy="611387"/>
          </a:xfrm>
        </p:grpSpPr>
        <p:sp>
          <p:nvSpPr>
            <p:cNvPr id="5" name="object 4"/>
            <p:cNvSpPr/>
            <p:nvPr/>
          </p:nvSpPr>
          <p:spPr>
            <a:xfrm>
              <a:off x="2049390" y="6551620"/>
              <a:ext cx="8576839" cy="63115"/>
            </a:xfrm>
            <a:prstGeom prst="rect">
              <a:avLst/>
            </a:prstGeom>
            <a:solidFill>
              <a:srgbClr val="008A3E"/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6" name="Imagen 25" descr="Imagen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5737" y="6046773"/>
              <a:ext cx="283481" cy="61138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object 3"/>
            <p:cNvSpPr/>
            <p:nvPr/>
          </p:nvSpPr>
          <p:spPr>
            <a:xfrm>
              <a:off x="88093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sp>
          <p:nvSpPr>
            <p:cNvPr id="8" name="object 3"/>
            <p:cNvSpPr/>
            <p:nvPr/>
          </p:nvSpPr>
          <p:spPr>
            <a:xfrm>
              <a:off x="1062621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</p:grpSp>
      <p:pic>
        <p:nvPicPr>
          <p:cNvPr id="18" name="Imagem 17">
            <a:extLst>
              <a:ext uri="{FF2B5EF4-FFF2-40B4-BE49-F238E27FC236}">
                <a16:creationId xmlns:a16="http://schemas.microsoft.com/office/drawing/2014/main" id="{CB2FA715-584E-440B-9A1E-89A68F5253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211" y="479875"/>
            <a:ext cx="2392014" cy="63912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70BFE0C-2B83-4C4E-8EE6-63816A9E74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31" y="228241"/>
            <a:ext cx="2633352" cy="107802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B87C40D-EBDC-44D1-AEA1-317A32E12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7627" y="3832328"/>
            <a:ext cx="3876675" cy="248602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89FDC8D-ACDD-4A1D-8B4B-37686722DA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2914" y="1494439"/>
            <a:ext cx="7152832" cy="2122731"/>
          </a:xfrm>
          <a:prstGeom prst="rect">
            <a:avLst/>
          </a:prstGeom>
        </p:spPr>
      </p:pic>
      <p:pic>
        <p:nvPicPr>
          <p:cNvPr id="14" name="Picture 2" descr="Ônibus Mania - Apenas um hobby.: Viação Pendotiba">
            <a:extLst>
              <a:ext uri="{FF2B5EF4-FFF2-40B4-BE49-F238E27FC236}">
                <a16:creationId xmlns:a16="http://schemas.microsoft.com/office/drawing/2014/main" id="{A3965086-CC1E-4C0A-A7CA-C411D1893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034" y="432106"/>
            <a:ext cx="3299931" cy="67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iação Pendotiba">
            <a:extLst>
              <a:ext uri="{FF2B5EF4-FFF2-40B4-BE49-F238E27FC236}">
                <a16:creationId xmlns:a16="http://schemas.microsoft.com/office/drawing/2014/main" id="{1ACCCCCE-4CBB-471B-AC02-BC8AA434D2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" b="11174"/>
          <a:stretch/>
        </p:blipFill>
        <p:spPr bwMode="auto">
          <a:xfrm>
            <a:off x="325737" y="1539535"/>
            <a:ext cx="4525437" cy="296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AF9E3097-8FE7-499E-8A4D-0A22804D49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803" y="4358925"/>
            <a:ext cx="1059184" cy="105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884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8A59FC0-D28B-4E06-B354-7295D79FDE52}"/>
              </a:ext>
            </a:extLst>
          </p:cNvPr>
          <p:cNvSpPr txBox="1"/>
          <p:nvPr/>
        </p:nvSpPr>
        <p:spPr>
          <a:xfrm>
            <a:off x="1555780" y="3352800"/>
            <a:ext cx="5273645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000" b="1" dirty="0">
                <a:solidFill>
                  <a:srgbClr val="696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CATALISADOR</a:t>
            </a:r>
            <a:endParaRPr kumimoji="0" lang="pt-BR" sz="6000" b="1" i="0" u="none" strike="noStrike" cap="none" spc="0" normalizeH="0" baseline="0" dirty="0">
              <a:ln>
                <a:noFill/>
              </a:ln>
              <a:solidFill>
                <a:srgbClr val="6969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sym typeface="Calibri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90AEDE1-277C-43E2-9D47-CB804A9BE4A8}"/>
              </a:ext>
            </a:extLst>
          </p:cNvPr>
          <p:cNvSpPr txBox="1"/>
          <p:nvPr/>
        </p:nvSpPr>
        <p:spPr>
          <a:xfrm>
            <a:off x="611647" y="5069526"/>
            <a:ext cx="10968706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just"/>
            <a:r>
              <a:rPr lang="pt-BR" sz="3600" b="1" dirty="0">
                <a:solidFill>
                  <a:srgbClr val="696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“Uma Inovação Disruptiva </a:t>
            </a:r>
          </a:p>
          <a:p>
            <a:pPr algn="just"/>
            <a:r>
              <a:rPr lang="pt-BR" sz="3600" b="1" dirty="0">
                <a:solidFill>
                  <a:srgbClr val="696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Elevação do Poder Energético dos Biocombustíveis”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8E5B02B-1BBB-4CC7-B712-554E63502DE0}"/>
              </a:ext>
            </a:extLst>
          </p:cNvPr>
          <p:cNvSpPr/>
          <p:nvPr/>
        </p:nvSpPr>
        <p:spPr>
          <a:xfrm>
            <a:off x="1628775" y="4148919"/>
            <a:ext cx="5124450" cy="203409"/>
          </a:xfrm>
          <a:prstGeom prst="rect">
            <a:avLst/>
          </a:prstGeom>
          <a:gradFill flip="none" rotWithShape="1">
            <a:gsLst>
              <a:gs pos="0">
                <a:srgbClr val="69696C"/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80D6B85-3293-4FD6-B0F0-E775E52290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479" y="2891117"/>
            <a:ext cx="3137099" cy="155438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242F39B-D774-4021-8B16-A9995B6A99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568" y="2483528"/>
            <a:ext cx="992010" cy="130272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E1D57EE-1F69-B11F-6560-B3E01CEDD3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43" y="263539"/>
            <a:ext cx="2208582" cy="90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604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8573ACB-E8BF-4F8B-ADC7-58D65B48353C}"/>
              </a:ext>
            </a:extLst>
          </p:cNvPr>
          <p:cNvSpPr txBox="1"/>
          <p:nvPr/>
        </p:nvSpPr>
        <p:spPr>
          <a:xfrm>
            <a:off x="1070242" y="5232593"/>
            <a:ext cx="9789459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spc="0" normalizeH="0" baseline="0" dirty="0">
                <a:ln>
                  <a:noFill/>
                </a:ln>
                <a:solidFill>
                  <a:srgbClr val="696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O </a:t>
            </a:r>
            <a:r>
              <a:rPr lang="pt-BR" sz="2000" dirty="0" err="1">
                <a:solidFill>
                  <a:srgbClr val="696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pt-BR" sz="2000" b="0" i="0" u="none" strike="noStrike" cap="none" spc="0" normalizeH="0" baseline="0" dirty="0" err="1">
                <a:ln>
                  <a:noFill/>
                </a:ln>
                <a:solidFill>
                  <a:srgbClr val="696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io</a:t>
            </a:r>
            <a:r>
              <a:rPr kumimoji="0" lang="pt-BR" sz="2000" b="0" i="0" u="none" strike="noStrike" cap="none" spc="0" normalizeH="0" baseline="0" dirty="0">
                <a:ln>
                  <a:noFill/>
                </a:ln>
                <a:solidFill>
                  <a:srgbClr val="696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pt-BR" sz="2000" dirty="0" err="1">
                <a:solidFill>
                  <a:srgbClr val="696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pt-BR" sz="2000" b="0" i="0" u="none" strike="noStrike" cap="none" spc="0" normalizeH="0" baseline="0" dirty="0" err="1">
                <a:ln>
                  <a:noFill/>
                </a:ln>
                <a:solidFill>
                  <a:srgbClr val="696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ooster</a:t>
            </a:r>
            <a:r>
              <a:rPr kumimoji="0" lang="pt-BR" sz="2000" b="0" i="0" u="none" strike="noStrike" cap="none" spc="0" normalizeH="0" baseline="0" dirty="0">
                <a:ln>
                  <a:noFill/>
                </a:ln>
                <a:solidFill>
                  <a:srgbClr val="696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é uma inovação desenvolvida no Brasil a partir do conceito e utilizando a nanopartícula do catalisador Green Plus, porém direcionada para uma melhor catalisação dos biocombustíveis, visando eminentemente o aumento do seu poder energético.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6813EA0-C640-4D7B-9604-7DE88A4780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60" y="673274"/>
            <a:ext cx="3547000" cy="3547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1AB4D2E-5A39-4A67-8EA3-E2DE5B6AFC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190" y="2122334"/>
            <a:ext cx="1947322" cy="129913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2999A2A-D394-4909-9ACA-EA569865C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019" y="281230"/>
            <a:ext cx="1841907" cy="1637617"/>
          </a:xfrm>
          <a:prstGeom prst="rect">
            <a:avLst/>
          </a:prstGeom>
        </p:spPr>
      </p:pic>
      <p:pic>
        <p:nvPicPr>
          <p:cNvPr id="7" name="Imagen 13" descr="Imagen 13">
            <a:extLst>
              <a:ext uri="{FF2B5EF4-FFF2-40B4-BE49-F238E27FC236}">
                <a16:creationId xmlns:a16="http://schemas.microsoft.com/office/drawing/2014/main" id="{D6A13AD1-9E90-4FE4-BDA8-DC55753B36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317255" flipV="1">
            <a:off x="7039750" y="1504497"/>
            <a:ext cx="1405654" cy="510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n 13" descr="Imagen 13">
            <a:extLst>
              <a:ext uri="{FF2B5EF4-FFF2-40B4-BE49-F238E27FC236}">
                <a16:creationId xmlns:a16="http://schemas.microsoft.com/office/drawing/2014/main" id="{E82B39FD-1579-4E17-939C-BE8DF24041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346693" flipV="1">
            <a:off x="2980849" y="3757473"/>
            <a:ext cx="1405654" cy="510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n 6">
            <a:extLst>
              <a:ext uri="{FF2B5EF4-FFF2-40B4-BE49-F238E27FC236}">
                <a16:creationId xmlns:a16="http://schemas.microsoft.com/office/drawing/2014/main" id="{9BF8D656-1F4D-435C-A882-8E2F7F3F36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9944" y="3461405"/>
            <a:ext cx="3350058" cy="186044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7BB6473-8398-4A46-ACA8-C45A79D3FB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668" y="4406801"/>
            <a:ext cx="652088" cy="649608"/>
          </a:xfrm>
          <a:prstGeom prst="rect">
            <a:avLst/>
          </a:prstGeom>
        </p:spPr>
      </p:pic>
      <p:pic>
        <p:nvPicPr>
          <p:cNvPr id="4" name="Imagen 13" descr="Imagen 13">
            <a:extLst>
              <a:ext uri="{FF2B5EF4-FFF2-40B4-BE49-F238E27FC236}">
                <a16:creationId xmlns:a16="http://schemas.microsoft.com/office/drawing/2014/main" id="{50A8EF70-F1FF-4644-84D0-D0CE35E6DE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64493" flipV="1">
            <a:off x="7429410" y="3784664"/>
            <a:ext cx="1255874" cy="4559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id="{5715F33E-3439-460B-8552-96DFF4A83DE4}"/>
              </a:ext>
            </a:extLst>
          </p:cNvPr>
          <p:cNvGrpSpPr/>
          <p:nvPr/>
        </p:nvGrpSpPr>
        <p:grpSpPr>
          <a:xfrm>
            <a:off x="230485" y="5862133"/>
            <a:ext cx="11786609" cy="895589"/>
            <a:chOff x="230485" y="5862133"/>
            <a:chExt cx="11786609" cy="895589"/>
          </a:xfrm>
        </p:grpSpPr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14A38603-EC0B-442B-B850-F7F57CEFE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3917" y="6558606"/>
              <a:ext cx="145118" cy="199116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9931585D-7813-441D-B6AA-E4F27F135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9210" y="5862133"/>
              <a:ext cx="517884" cy="796031"/>
            </a:xfrm>
            <a:prstGeom prst="rect">
              <a:avLst/>
            </a:prstGeom>
          </p:spPr>
        </p:pic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2D7DBACD-AC22-4687-90EF-6D8F00B41739}"/>
                </a:ext>
              </a:extLst>
            </p:cNvPr>
            <p:cNvGrpSpPr/>
            <p:nvPr/>
          </p:nvGrpSpPr>
          <p:grpSpPr>
            <a:xfrm>
              <a:off x="230485" y="6046773"/>
              <a:ext cx="11257048" cy="611390"/>
              <a:chOff x="-1" y="0"/>
              <a:chExt cx="11524022" cy="611389"/>
            </a:xfrm>
          </p:grpSpPr>
          <p:sp>
            <p:nvSpPr>
              <p:cNvPr id="21" name="object 4">
                <a:extLst>
                  <a:ext uri="{FF2B5EF4-FFF2-40B4-BE49-F238E27FC236}">
                    <a16:creationId xmlns:a16="http://schemas.microsoft.com/office/drawing/2014/main" id="{84A0E564-49BE-4AB7-B896-69CB3EE849B4}"/>
                  </a:ext>
                </a:extLst>
              </p:cNvPr>
              <p:cNvSpPr/>
              <p:nvPr/>
            </p:nvSpPr>
            <p:spPr>
              <a:xfrm>
                <a:off x="1723652" y="504846"/>
                <a:ext cx="8576842" cy="63117"/>
              </a:xfrm>
              <a:prstGeom prst="rect">
                <a:avLst/>
              </a:prstGeom>
              <a:solidFill>
                <a:srgbClr val="008A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200">
                    <a:solidFill>
                      <a:srgbClr val="007E39"/>
                    </a:solidFill>
                  </a:defRPr>
                </a:pPr>
                <a:endParaRPr/>
              </a:p>
            </p:txBody>
          </p:sp>
          <p:pic>
            <p:nvPicPr>
              <p:cNvPr id="22" name="Imagen 25" descr="Imagen 25">
                <a:extLst>
                  <a:ext uri="{FF2B5EF4-FFF2-40B4-BE49-F238E27FC236}">
                    <a16:creationId xmlns:a16="http://schemas.microsoft.com/office/drawing/2014/main" id="{51C37C3F-4A07-497C-B7D4-94D90BA38C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2" y="-1"/>
                <a:ext cx="283483" cy="6113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" name="object 3">
                <a:extLst>
                  <a:ext uri="{FF2B5EF4-FFF2-40B4-BE49-F238E27FC236}">
                    <a16:creationId xmlns:a16="http://schemas.microsoft.com/office/drawing/2014/main" id="{9146E10E-2D78-4B09-A9CA-09B26399C23C}"/>
                  </a:ext>
                </a:extLst>
              </p:cNvPr>
              <p:cNvSpPr/>
              <p:nvPr/>
            </p:nvSpPr>
            <p:spPr>
              <a:xfrm>
                <a:off x="555199" y="486738"/>
                <a:ext cx="1223540" cy="99313"/>
              </a:xfrm>
              <a:prstGeom prst="rect">
                <a:avLst/>
              </a:prstGeom>
              <a:solidFill>
                <a:srgbClr val="E2F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200">
                    <a:solidFill>
                      <a:srgbClr val="007E39"/>
                    </a:solidFill>
                  </a:defRPr>
                </a:pPr>
                <a:endParaRPr/>
              </a:p>
            </p:txBody>
          </p:sp>
          <p:sp>
            <p:nvSpPr>
              <p:cNvPr id="24" name="object 3">
                <a:extLst>
                  <a:ext uri="{FF2B5EF4-FFF2-40B4-BE49-F238E27FC236}">
                    <a16:creationId xmlns:a16="http://schemas.microsoft.com/office/drawing/2014/main" id="{950C9D6F-5C01-49E2-B6D7-ED84F8F8A5D2}"/>
                  </a:ext>
                </a:extLst>
              </p:cNvPr>
              <p:cNvSpPr/>
              <p:nvPr/>
            </p:nvSpPr>
            <p:spPr>
              <a:xfrm>
                <a:off x="10300482" y="486738"/>
                <a:ext cx="1223540" cy="99313"/>
              </a:xfrm>
              <a:prstGeom prst="rect">
                <a:avLst/>
              </a:prstGeom>
              <a:solidFill>
                <a:srgbClr val="E2F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200">
                    <a:solidFill>
                      <a:srgbClr val="007E39"/>
                    </a:solidFill>
                  </a:defRPr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64889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esultado de imagen para planeta limpio y feliz">
            <a:extLst>
              <a:ext uri="{FF2B5EF4-FFF2-40B4-BE49-F238E27FC236}">
                <a16:creationId xmlns:a16="http://schemas.microsoft.com/office/drawing/2014/main" id="{07A94CF2-2CB7-4DDD-A9E6-2DBB7FB42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29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550D05FE-A17A-4160-A1A5-F895F32191B1}"/>
              </a:ext>
            </a:extLst>
          </p:cNvPr>
          <p:cNvSpPr/>
          <p:nvPr/>
        </p:nvSpPr>
        <p:spPr>
          <a:xfrm>
            <a:off x="-620352" y="1589813"/>
            <a:ext cx="6716342" cy="5106824"/>
          </a:xfrm>
          <a:prstGeom prst="ellipse">
            <a:avLst/>
          </a:prstGeom>
          <a:solidFill>
            <a:srgbClr val="FFFFFF">
              <a:alpha val="43922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" name="3 Título">
            <a:extLst>
              <a:ext uri="{FF2B5EF4-FFF2-40B4-BE49-F238E27FC236}">
                <a16:creationId xmlns:a16="http://schemas.microsoft.com/office/drawing/2014/main" id="{6FC5B0FB-CA6F-4FE2-B145-93D751375661}"/>
              </a:ext>
            </a:extLst>
          </p:cNvPr>
          <p:cNvSpPr txBox="1">
            <a:spLocks/>
          </p:cNvSpPr>
          <p:nvPr/>
        </p:nvSpPr>
        <p:spPr>
          <a:xfrm>
            <a:off x="-242075" y="2231451"/>
            <a:ext cx="5767039" cy="134275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ctr" hangingPunct="1"/>
            <a:r>
              <a:rPr lang="es-ES_tradnl" sz="3000" b="1">
                <a:solidFill>
                  <a:srgbClr val="69696C"/>
                </a:solidFill>
                <a:latin typeface="Arial Black" panose="020B0A04020102020204" pitchFamily="34" charset="0"/>
              </a:rPr>
              <a:t> O que é o  </a:t>
            </a:r>
            <a:r>
              <a:rPr lang="es-ES_tradnl" sz="3000" b="1">
                <a:solidFill>
                  <a:srgbClr val="69696C"/>
                </a:solidFill>
              </a:rPr>
              <a:t>                     </a:t>
            </a:r>
            <a:r>
              <a:rPr lang="es-ES_tradnl" sz="4800" b="1">
                <a:solidFill>
                  <a:srgbClr val="69696C"/>
                </a:solidFill>
                <a:latin typeface="Arial Black" panose="020B0A04020102020204" pitchFamily="34" charset="0"/>
              </a:rPr>
              <a:t>?</a:t>
            </a:r>
            <a:br>
              <a:rPr lang="es-ES_tradnl" sz="3000" b="1">
                <a:solidFill>
                  <a:srgbClr val="69696C"/>
                </a:solidFill>
              </a:rPr>
            </a:br>
            <a:endParaRPr lang="es-ES_tradnl" sz="3000" dirty="0">
              <a:solidFill>
                <a:srgbClr val="69696C"/>
              </a:solidFill>
            </a:endParaRPr>
          </a:p>
        </p:txBody>
      </p:sp>
      <p:sp>
        <p:nvSpPr>
          <p:cNvPr id="4" name="CuadroTexto 30">
            <a:extLst>
              <a:ext uri="{FF2B5EF4-FFF2-40B4-BE49-F238E27FC236}">
                <a16:creationId xmlns:a16="http://schemas.microsoft.com/office/drawing/2014/main" id="{605D6046-B070-41E9-A2F8-909A8B5AF92D}"/>
              </a:ext>
            </a:extLst>
          </p:cNvPr>
          <p:cNvSpPr txBox="1"/>
          <p:nvPr/>
        </p:nvSpPr>
        <p:spPr>
          <a:xfrm>
            <a:off x="7818504" y="3448991"/>
            <a:ext cx="3467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969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Aprovado</a:t>
            </a: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6969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por: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EDC3D20-4B8B-4732-94AF-425F44D6FE44}"/>
              </a:ext>
            </a:extLst>
          </p:cNvPr>
          <p:cNvSpPr txBox="1"/>
          <p:nvPr/>
        </p:nvSpPr>
        <p:spPr>
          <a:xfrm>
            <a:off x="0" y="3446641"/>
            <a:ext cx="571693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6969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 um catalisador em desenvolvimento no Brasil, com o apoio da UFMG, baseado em nanotecnologia líquida que é </a:t>
            </a:r>
            <a:r>
              <a:rPr lang="pt-BR" kern="1200" dirty="0">
                <a:solidFill>
                  <a:srgbClr val="69696C"/>
                </a:solidFill>
                <a:latin typeface="Calibri" panose="020F0502020204030204"/>
              </a:rPr>
              <a:t>agregado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6969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aos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6969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biocombustíveis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6969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 proporção de 1/20.000 (50ppm), que atua através de sua estrutura molecular, sem modificar suas características físico-químicas, permitindo uma combustão mais limpa e completa objetivando aumentar a eficiência energética do </a:t>
            </a:r>
            <a:r>
              <a:rPr lang="pt-BR" kern="1200" dirty="0" err="1">
                <a:solidFill>
                  <a:srgbClr val="69696C"/>
                </a:solidFill>
                <a:latin typeface="Calibri" panose="020F0502020204030204"/>
              </a:rPr>
              <a:t>bio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6969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combustível em + 7%.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1F10A39-6EA5-483A-B222-7F2DCAB978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504" y="4073467"/>
            <a:ext cx="3350022" cy="81522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F7997E3-EA19-450D-A0FA-DCD023062C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816" y="1365694"/>
            <a:ext cx="2222196" cy="222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5379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/>
          <p:cNvSpPr txBox="1"/>
          <p:nvPr/>
        </p:nvSpPr>
        <p:spPr>
          <a:xfrm>
            <a:off x="0" y="308113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NASCE UM NOVO COMBUSTÍVEL</a:t>
            </a:r>
            <a:endParaRPr lang="es-MX" sz="3000" dirty="0">
              <a:solidFill>
                <a:srgbClr val="008A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81CB5E1-B259-424F-AACF-7E19EA41DA4E}"/>
              </a:ext>
            </a:extLst>
          </p:cNvPr>
          <p:cNvSpPr txBox="1"/>
          <p:nvPr/>
        </p:nvSpPr>
        <p:spPr>
          <a:xfrm>
            <a:off x="1382543" y="4484309"/>
            <a:ext cx="72070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NAVIO</a:t>
            </a: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B7E186B-C363-4F6E-B3F1-6D0A7E7B1D9B}"/>
              </a:ext>
            </a:extLst>
          </p:cNvPr>
          <p:cNvSpPr txBox="1"/>
          <p:nvPr/>
        </p:nvSpPr>
        <p:spPr>
          <a:xfrm>
            <a:off x="3307892" y="4518642"/>
            <a:ext cx="1107032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LINHA BASE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1F6275D-2EE4-49AE-885C-038F4F873C70}"/>
              </a:ext>
            </a:extLst>
          </p:cNvPr>
          <p:cNvSpPr txBox="1"/>
          <p:nvPr/>
        </p:nvSpPr>
        <p:spPr>
          <a:xfrm>
            <a:off x="5619565" y="4510942"/>
            <a:ext cx="55079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CTE *</a:t>
            </a:r>
            <a:endParaRPr kumimoji="0" lang="pt-BR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69AFB5E-3232-4E9A-B1F1-DFC150F89129}"/>
              </a:ext>
            </a:extLst>
          </p:cNvPr>
          <p:cNvSpPr txBox="1"/>
          <p:nvPr/>
        </p:nvSpPr>
        <p:spPr>
          <a:xfrm>
            <a:off x="6747835" y="4506797"/>
            <a:ext cx="2249973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MELHORA DA EFICIÊNCIA</a:t>
            </a:r>
          </a:p>
        </p:txBody>
      </p:sp>
      <p:sp>
        <p:nvSpPr>
          <p:cNvPr id="20" name="CuadroTexto 12">
            <a:extLst>
              <a:ext uri="{FF2B5EF4-FFF2-40B4-BE49-F238E27FC236}">
                <a16:creationId xmlns:a16="http://schemas.microsoft.com/office/drawing/2014/main" id="{4225C351-CB18-491D-ADFF-38A162543195}"/>
              </a:ext>
            </a:extLst>
          </p:cNvPr>
          <p:cNvSpPr txBox="1"/>
          <p:nvPr/>
        </p:nvSpPr>
        <p:spPr>
          <a:xfrm>
            <a:off x="176208" y="1645277"/>
            <a:ext cx="7370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008A3E"/>
                </a:solidFill>
                <a:latin typeface="Arial Black" panose="020B0A04020102020204" pitchFamily="34" charset="0"/>
              </a:rPr>
              <a:t> ETANOL DE MAIOR PODER ENERGÉTICO</a:t>
            </a:r>
            <a:endParaRPr lang="es-MX" sz="2400" dirty="0">
              <a:solidFill>
                <a:srgbClr val="008A3E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 descr="Nação Agro Entrevista especial para o setor de etanol - Nação Agro">
            <a:extLst>
              <a:ext uri="{FF2B5EF4-FFF2-40B4-BE49-F238E27FC236}">
                <a16:creationId xmlns:a16="http://schemas.microsoft.com/office/drawing/2014/main" id="{49CD9C5B-1BBA-456F-A91C-7205D0449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3" y="2106942"/>
            <a:ext cx="7230871" cy="373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uadroTexto 12">
            <a:extLst>
              <a:ext uri="{FF2B5EF4-FFF2-40B4-BE49-F238E27FC236}">
                <a16:creationId xmlns:a16="http://schemas.microsoft.com/office/drawing/2014/main" id="{877D8F0C-D6F7-41BD-9B27-EB1189D414DF}"/>
              </a:ext>
            </a:extLst>
          </p:cNvPr>
          <p:cNvSpPr txBox="1"/>
          <p:nvPr/>
        </p:nvSpPr>
        <p:spPr>
          <a:xfrm>
            <a:off x="6591081" y="1918447"/>
            <a:ext cx="5079015" cy="1295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rgbClr val="008A3E"/>
                </a:solidFill>
                <a:latin typeface="Arial Black" panose="020B0A04020102020204" pitchFamily="34" charset="0"/>
              </a:rPr>
              <a:t>             Aumentando a relação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rgbClr val="008A3E"/>
                </a:solidFill>
                <a:latin typeface="Arial Black" panose="020B0A04020102020204" pitchFamily="34" charset="0"/>
              </a:rPr>
              <a:t>                 custo x benefício 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rgbClr val="008A3E"/>
                </a:solidFill>
                <a:latin typeface="Arial Black" panose="020B0A04020102020204" pitchFamily="34" charset="0"/>
              </a:rPr>
              <a:t>                     em função da gasolina ...</a:t>
            </a:r>
            <a:endParaRPr lang="es-MX" dirty="0">
              <a:solidFill>
                <a:srgbClr val="008A3E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DE79551-2DC6-4066-8B81-D917F702C855}"/>
              </a:ext>
            </a:extLst>
          </p:cNvPr>
          <p:cNvSpPr/>
          <p:nvPr/>
        </p:nvSpPr>
        <p:spPr>
          <a:xfrm>
            <a:off x="224051" y="6463547"/>
            <a:ext cx="486851" cy="3385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E45A7135-447C-4D89-A578-6384639620C8}"/>
              </a:ext>
            </a:extLst>
          </p:cNvPr>
          <p:cNvGrpSpPr/>
          <p:nvPr/>
        </p:nvGrpSpPr>
        <p:grpSpPr>
          <a:xfrm>
            <a:off x="43542" y="5881169"/>
            <a:ext cx="11349384" cy="895589"/>
            <a:chOff x="43542" y="5881169"/>
            <a:chExt cx="11349384" cy="895589"/>
          </a:xfrm>
        </p:grpSpPr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A863E217-2F94-4A36-864B-52CA85328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249" y="6577642"/>
              <a:ext cx="145118" cy="199116"/>
            </a:xfrm>
            <a:prstGeom prst="rect">
              <a:avLst/>
            </a:prstGeom>
          </p:spPr>
        </p:pic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4450D508-05DF-4CD1-BC1A-77D6FF746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2" y="5881169"/>
              <a:ext cx="517884" cy="796031"/>
            </a:xfrm>
            <a:prstGeom prst="rect">
              <a:avLst/>
            </a:prstGeom>
          </p:spPr>
        </p:pic>
        <p:sp>
          <p:nvSpPr>
            <p:cNvPr id="29" name="object 4">
              <a:extLst>
                <a:ext uri="{FF2B5EF4-FFF2-40B4-BE49-F238E27FC236}">
                  <a16:creationId xmlns:a16="http://schemas.microsoft.com/office/drawing/2014/main" id="{0CCFA7AF-4C49-4499-AD7F-36985222F319}"/>
                </a:ext>
              </a:extLst>
            </p:cNvPr>
            <p:cNvSpPr/>
            <p:nvPr/>
          </p:nvSpPr>
          <p:spPr>
            <a:xfrm>
              <a:off x="1819600" y="6595996"/>
              <a:ext cx="8378140" cy="63117"/>
            </a:xfrm>
            <a:prstGeom prst="rect">
              <a:avLst/>
            </a:prstGeom>
            <a:solidFill>
              <a:srgbClr val="008A3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sp>
          <p:nvSpPr>
            <p:cNvPr id="31" name="object 3">
              <a:extLst>
                <a:ext uri="{FF2B5EF4-FFF2-40B4-BE49-F238E27FC236}">
                  <a16:creationId xmlns:a16="http://schemas.microsoft.com/office/drawing/2014/main" id="{903B27D6-1A37-43FF-98A5-182DBDC51513}"/>
                </a:ext>
              </a:extLst>
            </p:cNvPr>
            <p:cNvSpPr/>
            <p:nvPr/>
          </p:nvSpPr>
          <p:spPr>
            <a:xfrm>
              <a:off x="678217" y="6577888"/>
              <a:ext cx="1195194" cy="99313"/>
            </a:xfrm>
            <a:prstGeom prst="rect">
              <a:avLst/>
            </a:prstGeom>
            <a:solidFill>
              <a:srgbClr val="E2F0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sp>
          <p:nvSpPr>
            <p:cNvPr id="32" name="object 3">
              <a:extLst>
                <a:ext uri="{FF2B5EF4-FFF2-40B4-BE49-F238E27FC236}">
                  <a16:creationId xmlns:a16="http://schemas.microsoft.com/office/drawing/2014/main" id="{C7B0F21E-8D6F-42AE-B1BE-7BB2F96E9AEC}"/>
                </a:ext>
              </a:extLst>
            </p:cNvPr>
            <p:cNvSpPr/>
            <p:nvPr/>
          </p:nvSpPr>
          <p:spPr>
            <a:xfrm>
              <a:off x="10197732" y="6577887"/>
              <a:ext cx="1195194" cy="99313"/>
            </a:xfrm>
            <a:prstGeom prst="rect">
              <a:avLst/>
            </a:prstGeom>
            <a:solidFill>
              <a:srgbClr val="E2F0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171F44E7-1E5D-4C13-8F3E-4C6538321A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031" y="3856204"/>
            <a:ext cx="4233790" cy="209777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58974B37-7330-43D2-8AEB-737797040E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520" y="3232295"/>
            <a:ext cx="1392460" cy="182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026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mesa, mulher, garrafa, comida&#10;&#10;Descrição gerada automaticamente">
            <a:extLst>
              <a:ext uri="{FF2B5EF4-FFF2-40B4-BE49-F238E27FC236}">
                <a16:creationId xmlns:a16="http://schemas.microsoft.com/office/drawing/2014/main" id="{ECD8E8BA-CF99-4246-A29D-A1C5AF529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4556" cy="6858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E0B6451-9F41-444D-9201-25242E8845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54" b="31409"/>
          <a:stretch/>
        </p:blipFill>
        <p:spPr>
          <a:xfrm>
            <a:off x="0" y="-1"/>
            <a:ext cx="12174556" cy="2115403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31271298-AB24-442B-BADE-AC72A749C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604" y="676275"/>
            <a:ext cx="6791325" cy="6181725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1D5649A4-A407-49A6-92A1-9E2747980E0D}"/>
              </a:ext>
            </a:extLst>
          </p:cNvPr>
          <p:cNvSpPr/>
          <p:nvPr/>
        </p:nvSpPr>
        <p:spPr>
          <a:xfrm>
            <a:off x="0" y="0"/>
            <a:ext cx="12174556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8E9CCA52-E2C5-4986-8E83-C519651670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471" b="64190"/>
          <a:stretch/>
        </p:blipFill>
        <p:spPr>
          <a:xfrm>
            <a:off x="1019713" y="1602589"/>
            <a:ext cx="10135129" cy="141516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7EF74FDB-E80D-4D9B-A26D-23C3D7F0F7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404" b="24014"/>
          <a:stretch/>
        </p:blipFill>
        <p:spPr>
          <a:xfrm>
            <a:off x="1095022" y="4620338"/>
            <a:ext cx="10135129" cy="79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233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AB40540-76BC-4CE9-B70F-75AD85B689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86" y="696690"/>
            <a:ext cx="6048758" cy="147196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D36948E-A643-4FD3-AD59-F1A0A8BF65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746" y="6463677"/>
            <a:ext cx="1189244" cy="436674"/>
          </a:xfrm>
          <a:prstGeom prst="rect">
            <a:avLst/>
          </a:prstGeom>
        </p:spPr>
      </p:pic>
      <p:pic>
        <p:nvPicPr>
          <p:cNvPr id="2058" name="Picture 10" descr="Fundação Christiano Ottoni">
            <a:extLst>
              <a:ext uri="{FF2B5EF4-FFF2-40B4-BE49-F238E27FC236}">
                <a16:creationId xmlns:a16="http://schemas.microsoft.com/office/drawing/2014/main" id="{DA374859-BB0E-4D59-8E9D-5EF0D23F2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742" y="696690"/>
            <a:ext cx="243840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CB388A4-E63D-470F-B6D9-1743DFBAD5BB}"/>
              </a:ext>
            </a:extLst>
          </p:cNvPr>
          <p:cNvSpPr txBox="1"/>
          <p:nvPr/>
        </p:nvSpPr>
        <p:spPr>
          <a:xfrm>
            <a:off x="1071180" y="2497073"/>
            <a:ext cx="2143889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ENSAIOS EM CAMPO: GASOLINA E ETANOL</a:t>
            </a:r>
          </a:p>
        </p:txBody>
      </p:sp>
      <p:pic>
        <p:nvPicPr>
          <p:cNvPr id="3074" name="Picture 2" descr="Mega Space Produções e Eventos | LinkedIn">
            <a:extLst>
              <a:ext uri="{FF2B5EF4-FFF2-40B4-BE49-F238E27FC236}">
                <a16:creationId xmlns:a16="http://schemas.microsoft.com/office/drawing/2014/main" id="{4B657038-D382-479A-8A35-DEA84D513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790" y="2497073"/>
            <a:ext cx="7899756" cy="395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D34FA5E-FE8A-4222-A8BB-9127E6C3E3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29" y="2662065"/>
            <a:ext cx="3967192" cy="286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2124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6955302" y="5142444"/>
            <a:ext cx="4964606" cy="412602"/>
          </a:xfrm>
          <a:prstGeom prst="rect">
            <a:avLst/>
          </a:prstGeom>
          <a:solidFill>
            <a:srgbClr val="FFFFFF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6999093" y="4927072"/>
            <a:ext cx="565316" cy="881723"/>
          </a:xfrm>
          <a:prstGeom prst="rect">
            <a:avLst/>
          </a:prstGeom>
          <a:solidFill>
            <a:srgbClr val="FFFFFF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Resultado de imagen para planeta limpio y feliz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4068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s-ES_tradnl" sz="16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-242075" y="2231451"/>
            <a:ext cx="5767039" cy="1342754"/>
          </a:xfrm>
        </p:spPr>
        <p:txBody>
          <a:bodyPr>
            <a:normAutofit/>
          </a:bodyPr>
          <a:lstStyle/>
          <a:p>
            <a:pPr algn="ctr"/>
            <a:r>
              <a:rPr lang="es-ES_tradnl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O que é o  </a:t>
            </a:r>
            <a:r>
              <a:rPr lang="es-ES_tradnl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          ?</a:t>
            </a:r>
            <a:br>
              <a:rPr lang="es-ES_tradnl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s-ES_tradnl" sz="3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-272072" y="4814467"/>
            <a:ext cx="6139667" cy="1654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Aumentar a eficiência energética do combustível em + 7%</a:t>
            </a:r>
          </a:p>
          <a:p>
            <a:pPr marL="285750" marR="0" lvl="0" indent="-28575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Reduzir as emissões de gases de efeito estufa em 7%</a:t>
            </a:r>
          </a:p>
          <a:p>
            <a:pPr marL="285750" marR="0" lvl="0" indent="-28575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Reduzir as emissões de partículas PM 2.5 em 30%</a:t>
            </a:r>
          </a:p>
          <a:p>
            <a:pPr marL="285750" marR="0" lvl="0" indent="-28575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Reduzir as emissões de carbono negro em 30%</a:t>
            </a:r>
          </a:p>
          <a:p>
            <a:pPr marL="285750" marR="0" lvl="0" indent="-28575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Reduzir as emissões dos demais poluentes em 50%</a:t>
            </a: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94" b="4181"/>
          <a:stretch/>
        </p:blipFill>
        <p:spPr>
          <a:xfrm>
            <a:off x="2368284" y="1596787"/>
            <a:ext cx="2628252" cy="132376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-122495" y="3322492"/>
            <a:ext cx="61396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 um catalisador baseado em nanotecnologia líquida que é </a:t>
            </a:r>
            <a:r>
              <a:rPr lang="pt-BR" kern="1200" dirty="0">
                <a:solidFill>
                  <a:prstClr val="black"/>
                </a:solidFill>
                <a:latin typeface="Calibri" panose="020F0502020204030204"/>
              </a:rPr>
              <a:t>agregado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aos combustíveis fósseis na proporção de 1/20.000 (50ppm), atua através de sua estrutura molecular, sem modificar suas características físico-químicas, permitindo uma combustão mais limpa e completa objetivando: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955302" y="5972680"/>
            <a:ext cx="4964606" cy="638673"/>
          </a:xfrm>
          <a:prstGeom prst="rect">
            <a:avLst/>
          </a:prstGeom>
          <a:solidFill>
            <a:srgbClr val="FFFFFF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078" y="6049375"/>
            <a:ext cx="4574095" cy="536221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6978130" y="4918417"/>
            <a:ext cx="576315" cy="881723"/>
          </a:xfrm>
          <a:prstGeom prst="rect">
            <a:avLst/>
          </a:prstGeom>
          <a:solidFill>
            <a:srgbClr val="FFFFFF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bject 8"/>
          <p:cNvSpPr/>
          <p:nvPr/>
        </p:nvSpPr>
        <p:spPr>
          <a:xfrm>
            <a:off x="6983629" y="4932347"/>
            <a:ext cx="565316" cy="871172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2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7822062" y="5210021"/>
            <a:ext cx="4101404" cy="371376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7821948" y="5212070"/>
            <a:ext cx="4113424" cy="369332"/>
          </a:xfrm>
          <a:prstGeom prst="rect">
            <a:avLst/>
          </a:prstGeom>
          <a:solidFill>
            <a:srgbClr val="FFFFFF">
              <a:alpha val="3686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Texas 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Commission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Environmental 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Quality</a:t>
            </a: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6904317" y="4031218"/>
            <a:ext cx="722215" cy="731968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46"/>
          <p:cNvSpPr/>
          <p:nvPr/>
        </p:nvSpPr>
        <p:spPr>
          <a:xfrm>
            <a:off x="6890987" y="4031218"/>
            <a:ext cx="717948" cy="716137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2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7818504" y="4389286"/>
            <a:ext cx="4101404" cy="371376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7818504" y="4375585"/>
            <a:ext cx="4101404" cy="369332"/>
          </a:xfrm>
          <a:prstGeom prst="rect">
            <a:avLst/>
          </a:prstGeom>
          <a:solidFill>
            <a:srgbClr val="FFFFFF">
              <a:alpha val="3686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Environmental Protection Agency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7818504" y="3322492"/>
            <a:ext cx="4101404" cy="638673"/>
          </a:xfrm>
          <a:prstGeom prst="rect">
            <a:avLst/>
          </a:prstGeom>
          <a:solidFill>
            <a:srgbClr val="FFFFFF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7950593" y="3350707"/>
            <a:ext cx="3467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Aprovado</a:t>
            </a: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por:</a:t>
            </a:r>
          </a:p>
        </p:txBody>
      </p:sp>
    </p:spTree>
    <p:extLst>
      <p:ext uri="{BB962C8B-B14F-4D97-AF65-F5344CB8AC3E}">
        <p14:creationId xmlns:p14="http://schemas.microsoft.com/office/powerpoint/2010/main" val="29026830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B98D94A-F2BC-4125-9364-505629B6A6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50" y="2584450"/>
            <a:ext cx="6191250" cy="41275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BE58036-AA44-45B6-A88E-949212E902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05" y="4918059"/>
            <a:ext cx="4468370" cy="108737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0D801BB-8F64-4A89-971B-9CE5A6563D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577" y="0"/>
            <a:ext cx="3642769" cy="243022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8E71B0B-9E92-4A24-BD2E-1BED2D3F62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4224"/>
            <a:ext cx="6305550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6522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4835459-6CF7-464F-898F-54F1343AF9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80" y="378086"/>
            <a:ext cx="2353820" cy="57280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92063A3-BAE9-4764-89B8-BEA234FE06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86" y="123005"/>
            <a:ext cx="1947322" cy="129913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7EC01A37-B048-4BDB-B822-8DD03A4A74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34" y="1069975"/>
            <a:ext cx="6191250" cy="41275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0E999BF-9699-45EF-B49A-93F0152A4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959" y="3981450"/>
            <a:ext cx="6261142" cy="265028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B82783-E641-4869-9EDC-0937653CC53E}"/>
              </a:ext>
            </a:extLst>
          </p:cNvPr>
          <p:cNvSpPr txBox="1"/>
          <p:nvPr/>
        </p:nvSpPr>
        <p:spPr>
          <a:xfrm>
            <a:off x="7388352" y="2796935"/>
            <a:ext cx="4489324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rPr>
              <a:t>MÉDIAS OBTIDAS: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rPr>
              <a:t>ETANOL              9,07 %          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rPr>
              <a:t>(1,5%)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rPr>
              <a:t>GASOLINA          8,14 %           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rPr>
              <a:t>(1,5%)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2214DD3-F6E4-4835-ADDB-0A8C09DDAC83}"/>
              </a:ext>
            </a:extLst>
          </p:cNvPr>
          <p:cNvSpPr txBox="1"/>
          <p:nvPr/>
        </p:nvSpPr>
        <p:spPr>
          <a:xfrm>
            <a:off x="7458086" y="6108512"/>
            <a:ext cx="3750384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O </a:t>
            </a: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carro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#4 </a:t>
            </a: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foi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descartado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devido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a </a:t>
            </a: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problemas</a:t>
            </a:r>
            <a:r>
              <a:rPr lang="en-US" sz="1400" dirty="0"/>
              <a:t>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400" dirty="0" err="1"/>
              <a:t>decorrentes</a:t>
            </a:r>
            <a:r>
              <a:rPr lang="en-US" sz="1400" dirty="0"/>
              <a:t> da </a:t>
            </a:r>
            <a:r>
              <a:rPr lang="en-US" sz="1400" dirty="0" err="1"/>
              <a:t>utilização</a:t>
            </a:r>
            <a:r>
              <a:rPr lang="en-US" sz="1400" dirty="0"/>
              <a:t> de </a:t>
            </a:r>
            <a:r>
              <a:rPr lang="en-US" sz="1400" dirty="0" err="1"/>
              <a:t>pneus</a:t>
            </a:r>
            <a:r>
              <a:rPr lang="en-US" sz="1400" dirty="0"/>
              <a:t> </a:t>
            </a:r>
            <a:r>
              <a:rPr lang="en-US" sz="1400" i="1" dirty="0"/>
              <a:t>remold.</a:t>
            </a:r>
            <a:endParaRPr kumimoji="0" lang="en-US" sz="14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Sinal de Adição 6">
            <a:extLst>
              <a:ext uri="{FF2B5EF4-FFF2-40B4-BE49-F238E27FC236}">
                <a16:creationId xmlns:a16="http://schemas.microsoft.com/office/drawing/2014/main" id="{F4CCC203-3108-4B06-B536-A158292A9686}"/>
              </a:ext>
            </a:extLst>
          </p:cNvPr>
          <p:cNvSpPr/>
          <p:nvPr/>
        </p:nvSpPr>
        <p:spPr>
          <a:xfrm>
            <a:off x="8805375" y="3490205"/>
            <a:ext cx="527901" cy="552450"/>
          </a:xfrm>
          <a:prstGeom prst="mathPlus">
            <a:avLst/>
          </a:prstGeom>
          <a:solidFill>
            <a:srgbClr val="13884D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Sinal de Adição 8">
            <a:extLst>
              <a:ext uri="{FF2B5EF4-FFF2-40B4-BE49-F238E27FC236}">
                <a16:creationId xmlns:a16="http://schemas.microsoft.com/office/drawing/2014/main" id="{8A08B9F6-DB2D-4C4F-A5E8-1515D004833B}"/>
              </a:ext>
            </a:extLst>
          </p:cNvPr>
          <p:cNvSpPr/>
          <p:nvPr/>
        </p:nvSpPr>
        <p:spPr>
          <a:xfrm>
            <a:off x="8805375" y="4233444"/>
            <a:ext cx="527901" cy="552450"/>
          </a:xfrm>
          <a:prstGeom prst="mathPlus">
            <a:avLst/>
          </a:prstGeom>
          <a:solidFill>
            <a:srgbClr val="13884D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C692C760-F301-48D7-9C79-3ED40BA678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86" y="3596825"/>
            <a:ext cx="384625" cy="38462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E643254-4D53-4781-A0FE-8AE0DB24CA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86" y="4317356"/>
            <a:ext cx="384625" cy="38462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F962B30-913A-409B-991B-DC7F55AEE1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706" y="1796200"/>
            <a:ext cx="1059184" cy="105918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E13B1BDA-6EB3-4AA2-9EE7-B073367460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637" y="-201091"/>
            <a:ext cx="1947322" cy="194732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765B76E1-6D07-4E5A-B0F1-9374542B2A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52" y="3097660"/>
            <a:ext cx="749230" cy="74923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A17A09EB-4F0F-4A2F-B86E-33410DE493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732" y="3963520"/>
            <a:ext cx="760850" cy="50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72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Navio na água">
            <a:extLst>
              <a:ext uri="{FF2B5EF4-FFF2-40B4-BE49-F238E27FC236}">
                <a16:creationId xmlns:a16="http://schemas.microsoft.com/office/drawing/2014/main" id="{1012F1BE-B2A1-0AB9-A76D-F82E45DE6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1" r="11534"/>
          <a:stretch>
            <a:fillRect/>
          </a:stretch>
        </p:blipFill>
        <p:spPr>
          <a:xfrm>
            <a:off x="0" y="0"/>
            <a:ext cx="8664171" cy="6858000"/>
          </a:xfrm>
          <a:prstGeom prst="rect">
            <a:avLst/>
          </a:prstGeom>
        </p:spPr>
      </p:pic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2782BEE7-CE99-8A34-6E68-D5C220A5A6B9}"/>
              </a:ext>
            </a:extLst>
          </p:cNvPr>
          <p:cNvSpPr/>
          <p:nvPr/>
        </p:nvSpPr>
        <p:spPr>
          <a:xfrm rot="10800000">
            <a:off x="9097809" y="3081020"/>
            <a:ext cx="1381760" cy="1991360"/>
          </a:xfrm>
          <a:prstGeom prst="downArrow">
            <a:avLst/>
          </a:prstGeom>
          <a:solidFill>
            <a:srgbClr val="00B05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76CBCD6-AD71-80CA-D4EF-CB8DDA62E76F}"/>
              </a:ext>
            </a:extLst>
          </p:cNvPr>
          <p:cNvSpPr txBox="1"/>
          <p:nvPr/>
        </p:nvSpPr>
        <p:spPr>
          <a:xfrm>
            <a:off x="9295285" y="5072381"/>
            <a:ext cx="104451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650 RPM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BF16059-D26B-DBFE-269F-7FB9523B93EB}"/>
              </a:ext>
            </a:extLst>
          </p:cNvPr>
          <p:cNvSpPr txBox="1"/>
          <p:nvPr/>
        </p:nvSpPr>
        <p:spPr>
          <a:xfrm>
            <a:off x="9356199" y="2680912"/>
            <a:ext cx="86497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17,66%</a:t>
            </a:r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D536CF9E-5BFF-5819-E02E-A25BC7DEE88E}"/>
              </a:ext>
            </a:extLst>
          </p:cNvPr>
          <p:cNvSpPr/>
          <p:nvPr/>
        </p:nvSpPr>
        <p:spPr>
          <a:xfrm rot="10800000">
            <a:off x="10479567" y="3081020"/>
            <a:ext cx="1381760" cy="1991360"/>
          </a:xfrm>
          <a:prstGeom prst="downArrow">
            <a:avLst/>
          </a:prstGeom>
          <a:solidFill>
            <a:srgbClr val="00B05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7FA89EE-A80C-C731-2A28-5BF656105ED4}"/>
              </a:ext>
            </a:extLst>
          </p:cNvPr>
          <p:cNvSpPr txBox="1"/>
          <p:nvPr/>
        </p:nvSpPr>
        <p:spPr>
          <a:xfrm>
            <a:off x="10677043" y="5072381"/>
            <a:ext cx="104451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800 RPM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BB7F519-1838-6704-599A-985A57B98A57}"/>
              </a:ext>
            </a:extLst>
          </p:cNvPr>
          <p:cNvSpPr txBox="1"/>
          <p:nvPr/>
        </p:nvSpPr>
        <p:spPr>
          <a:xfrm>
            <a:off x="10900663" y="2680910"/>
            <a:ext cx="53956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11%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2D7A51D1-A5D1-7504-C5B8-08F6392F30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579" y="5558870"/>
            <a:ext cx="1947322" cy="129913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E74E9B1F-064F-ABED-A1A9-256EA256B4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72" y="1543609"/>
            <a:ext cx="2674389" cy="650811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C9002B21-96CF-EE88-C589-ABBF5AF3EF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457" y="175403"/>
            <a:ext cx="2633352" cy="1078028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9ED17CCC-878F-B546-21D4-631C962E01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191" y="291720"/>
            <a:ext cx="3447531" cy="48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153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E3DF6-139D-91C9-687B-AA0F526EF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mesa, mulher, garrafa, comida&#10;&#10;Descrição gerada automaticamente">
            <a:extLst>
              <a:ext uri="{FF2B5EF4-FFF2-40B4-BE49-F238E27FC236}">
                <a16:creationId xmlns:a16="http://schemas.microsoft.com/office/drawing/2014/main" id="{C8EE5719-89F4-AA48-4EE2-B2F87B778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4556" cy="6858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4329717-10A7-3F37-2F6D-3F7C878B26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54" b="31409"/>
          <a:stretch/>
        </p:blipFill>
        <p:spPr>
          <a:xfrm>
            <a:off x="0" y="-1"/>
            <a:ext cx="12174556" cy="211540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8EE4732-D990-B59C-60D8-2D0A698C5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9619" y="6276884"/>
            <a:ext cx="3447531" cy="48608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04AF21B-C1C3-BEBC-9F47-5A9885ABA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7899" y="243562"/>
            <a:ext cx="4808637" cy="6370872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04912AFC-E659-62A4-46BD-B952E6B2433C}"/>
              </a:ext>
            </a:extLst>
          </p:cNvPr>
          <p:cNvSpPr/>
          <p:nvPr/>
        </p:nvSpPr>
        <p:spPr>
          <a:xfrm>
            <a:off x="0" y="0"/>
            <a:ext cx="12174556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E42CBC6-2D09-AB0C-5326-D69C096BB7B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650" b="71856"/>
          <a:stretch>
            <a:fillRect/>
          </a:stretch>
        </p:blipFill>
        <p:spPr>
          <a:xfrm>
            <a:off x="2163039" y="2834933"/>
            <a:ext cx="5787737" cy="118813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42CA892-5D4C-A72E-1F45-420EEBA64E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3" t="79391" r="-133" b="1836"/>
          <a:stretch>
            <a:fillRect/>
          </a:stretch>
        </p:blipFill>
        <p:spPr>
          <a:xfrm>
            <a:off x="2163039" y="5088753"/>
            <a:ext cx="5787737" cy="143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871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Diagrama&#10;&#10;Descrição gerada automaticamente">
            <a:extLst>
              <a:ext uri="{FF2B5EF4-FFF2-40B4-BE49-F238E27FC236}">
                <a16:creationId xmlns:a16="http://schemas.microsoft.com/office/drawing/2014/main" id="{0985047C-6D8A-3B8B-5C8F-0CA6C799A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282A72A-DAF7-95EC-D145-756068895B23}"/>
              </a:ext>
            </a:extLst>
          </p:cNvPr>
          <p:cNvSpPr/>
          <p:nvPr/>
        </p:nvSpPr>
        <p:spPr>
          <a:xfrm>
            <a:off x="2358438" y="5793663"/>
            <a:ext cx="74751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VALIDAÇÕES NA EUROPA</a:t>
            </a:r>
          </a:p>
        </p:txBody>
      </p:sp>
    </p:spTree>
    <p:extLst>
      <p:ext uri="{BB962C8B-B14F-4D97-AF65-F5344CB8AC3E}">
        <p14:creationId xmlns:p14="http://schemas.microsoft.com/office/powerpoint/2010/main" val="3211018353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esenho de pessoa com a boca aberta&#10;&#10;Descrição gerada automaticamente com confiança baixa">
            <a:extLst>
              <a:ext uri="{FF2B5EF4-FFF2-40B4-BE49-F238E27FC236}">
                <a16:creationId xmlns:a16="http://schemas.microsoft.com/office/drawing/2014/main" id="{CF38B836-9B83-306B-275A-3CC9B6A01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32" y="5761759"/>
            <a:ext cx="961159" cy="961159"/>
          </a:xfrm>
          <a:prstGeom prst="rect">
            <a:avLst/>
          </a:prstGeom>
        </p:spPr>
      </p:pic>
      <p:pic>
        <p:nvPicPr>
          <p:cNvPr id="2" name="Imagem 1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0183AA6C-F58A-28A3-BC7B-A8E61822B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66"/>
            <a:ext cx="12192000" cy="6879566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453414A-0328-B443-52F6-7711876E4FA0}"/>
              </a:ext>
            </a:extLst>
          </p:cNvPr>
          <p:cNvSpPr/>
          <p:nvPr/>
        </p:nvSpPr>
        <p:spPr>
          <a:xfrm>
            <a:off x="2331331" y="4936550"/>
            <a:ext cx="80073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3600" b="1" cap="none" spc="50" dirty="0">
                <a:ln w="9525" cmpd="sng">
                  <a:noFill/>
                  <a:prstDash val="solid"/>
                </a:ln>
                <a:solidFill>
                  <a:srgbClr val="FF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PROCESSO DE CERTIFICAÇÃO EUROPÉIA</a:t>
            </a:r>
          </a:p>
          <a:p>
            <a:r>
              <a:rPr lang="pt-BR" sz="3600" b="1" cap="none" spc="50" dirty="0">
                <a:ln w="9525" cmpd="sng">
                  <a:noFill/>
                  <a:prstDash val="solid"/>
                </a:ln>
                <a:solidFill>
                  <a:srgbClr val="FF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 1ª ETAPA</a:t>
            </a:r>
          </a:p>
        </p:txBody>
      </p:sp>
    </p:spTree>
    <p:extLst>
      <p:ext uri="{BB962C8B-B14F-4D97-AF65-F5344CB8AC3E}">
        <p14:creationId xmlns:p14="http://schemas.microsoft.com/office/powerpoint/2010/main" val="3764239730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esenho de pessoa com a boca aberta&#10;&#10;Descrição gerada automaticamente com confiança baixa">
            <a:extLst>
              <a:ext uri="{FF2B5EF4-FFF2-40B4-BE49-F238E27FC236}">
                <a16:creationId xmlns:a16="http://schemas.microsoft.com/office/drawing/2014/main" id="{CF38B836-9B83-306B-275A-3CC9B6A01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3" y="5126587"/>
            <a:ext cx="1405426" cy="1405426"/>
          </a:xfrm>
          <a:prstGeom prst="rect">
            <a:avLst/>
          </a:prstGeom>
        </p:spPr>
      </p:pic>
      <p:pic>
        <p:nvPicPr>
          <p:cNvPr id="6" name="Imagem 5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444FD4E6-471D-4E26-EB8C-BDCC0EC1E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514" y="10391"/>
            <a:ext cx="4362743" cy="6858000"/>
          </a:xfrm>
          <a:prstGeom prst="rect">
            <a:avLst/>
          </a:prstGeom>
        </p:spPr>
      </p:pic>
      <p:pic>
        <p:nvPicPr>
          <p:cNvPr id="8" name="Imagem 7" descr="Tela de celula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2EC72375-44CA-775F-50E9-795B03F7E9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257" y="10391"/>
            <a:ext cx="4362743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4AF1244-3AA9-EC43-1AE7-32D4623911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05" y="2791108"/>
            <a:ext cx="1912329" cy="127578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0B528AF-62D2-8A16-D13B-0A0FE0F70C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93" y="726363"/>
            <a:ext cx="2455081" cy="1005050"/>
          </a:xfrm>
          <a:prstGeom prst="rect">
            <a:avLst/>
          </a:prstGeom>
        </p:spPr>
      </p:pic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B83DB71-A420-61C2-5BB9-9BD7EDF2937B}"/>
              </a:ext>
            </a:extLst>
          </p:cNvPr>
          <p:cNvCxnSpPr/>
          <p:nvPr/>
        </p:nvCxnSpPr>
        <p:spPr>
          <a:xfrm>
            <a:off x="3466514" y="244186"/>
            <a:ext cx="0" cy="6390409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505411B7-FA6D-2D5A-3681-B1EA5D8E233B}"/>
              </a:ext>
            </a:extLst>
          </p:cNvPr>
          <p:cNvCxnSpPr/>
          <p:nvPr/>
        </p:nvCxnSpPr>
        <p:spPr>
          <a:xfrm>
            <a:off x="7920750" y="244186"/>
            <a:ext cx="0" cy="6390409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499460344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44A5790C-9D6D-0CAE-6A7F-EC4B75DE78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485" y="0"/>
            <a:ext cx="4362743" cy="6858000"/>
          </a:xfrm>
          <a:prstGeom prst="rect">
            <a:avLst/>
          </a:prstGeom>
        </p:spPr>
      </p:pic>
      <p:pic>
        <p:nvPicPr>
          <p:cNvPr id="6" name="Imagem 5" descr="Texto preto sobre fundo branco&#10;&#10;Descrição gerada automaticamente">
            <a:extLst>
              <a:ext uri="{FF2B5EF4-FFF2-40B4-BE49-F238E27FC236}">
                <a16:creationId xmlns:a16="http://schemas.microsoft.com/office/drawing/2014/main" id="{BBFA1A68-EDBE-F09F-3C6C-90B3CC49FF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901" y="10390"/>
            <a:ext cx="4362743" cy="6858000"/>
          </a:xfrm>
          <a:prstGeom prst="rect">
            <a:avLst/>
          </a:prstGeom>
        </p:spPr>
      </p:pic>
      <p:pic>
        <p:nvPicPr>
          <p:cNvPr id="3" name="Imagem 2" descr="Desenho de pessoa com a boca aberta&#10;&#10;Descrição gerada automaticamente com confiança baixa">
            <a:extLst>
              <a:ext uri="{FF2B5EF4-FFF2-40B4-BE49-F238E27FC236}">
                <a16:creationId xmlns:a16="http://schemas.microsoft.com/office/drawing/2014/main" id="{CF38B836-9B83-306B-275A-3CC9B6A01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3" y="5126587"/>
            <a:ext cx="1405426" cy="140542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4AF1244-3AA9-EC43-1AE7-32D4623911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05" y="2791108"/>
            <a:ext cx="1912329" cy="127578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0B528AF-62D2-8A16-D13B-0A0FE0F70C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93" y="726363"/>
            <a:ext cx="2455081" cy="1005050"/>
          </a:xfrm>
          <a:prstGeom prst="rect">
            <a:avLst/>
          </a:prstGeom>
        </p:spPr>
      </p:pic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B83DB71-A420-61C2-5BB9-9BD7EDF2937B}"/>
              </a:ext>
            </a:extLst>
          </p:cNvPr>
          <p:cNvCxnSpPr/>
          <p:nvPr/>
        </p:nvCxnSpPr>
        <p:spPr>
          <a:xfrm>
            <a:off x="3466514" y="244186"/>
            <a:ext cx="0" cy="6390409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505411B7-FA6D-2D5A-3681-B1EA5D8E233B}"/>
              </a:ext>
            </a:extLst>
          </p:cNvPr>
          <p:cNvCxnSpPr/>
          <p:nvPr/>
        </p:nvCxnSpPr>
        <p:spPr>
          <a:xfrm>
            <a:off x="7729064" y="244186"/>
            <a:ext cx="0" cy="6390409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857715245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pessoa com a boca aberta&#10;&#10;Descrição gerada automaticamente com confiança baixa">
            <a:extLst>
              <a:ext uri="{FF2B5EF4-FFF2-40B4-BE49-F238E27FC236}">
                <a16:creationId xmlns:a16="http://schemas.microsoft.com/office/drawing/2014/main" id="{3DC08D0C-7DA5-B1D5-4949-F132B3EAA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587" y="5866816"/>
            <a:ext cx="795242" cy="79524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E0E9750-CBE6-B10D-63D3-65AC2CDC88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033" y="195942"/>
            <a:ext cx="1419587" cy="94705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FA9362B-DA3B-BC5D-4DB6-3DAC2AB1AC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29" y="290934"/>
            <a:ext cx="2081381" cy="852066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23CED9DF-21AD-4252-D6F6-442B354418FD}"/>
              </a:ext>
            </a:extLst>
          </p:cNvPr>
          <p:cNvSpPr/>
          <p:nvPr/>
        </p:nvSpPr>
        <p:spPr>
          <a:xfrm>
            <a:off x="2071397" y="542835"/>
            <a:ext cx="78470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3600" b="1" cap="none" spc="0" dirty="0">
                <a:ln/>
                <a:solidFill>
                  <a:srgbClr val="00B050"/>
                </a:solidFill>
                <a:effectLst/>
              </a:rPr>
              <a:t>REDUÇÃO DO ENXOFRE ~ 25%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D1E30D79-159E-E78E-6067-3B6369955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28" y="1642076"/>
            <a:ext cx="6088029" cy="3766428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53AC9EF8-DC8A-5A04-59CD-B4B2A97421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642076"/>
            <a:ext cx="6059572" cy="3766428"/>
          </a:xfrm>
          <a:prstGeom prst="rect">
            <a:avLst/>
          </a:prstGeom>
        </p:spPr>
      </p:pic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ABD8A58F-12FE-2E34-5C86-66C34CBAB9A3}"/>
              </a:ext>
            </a:extLst>
          </p:cNvPr>
          <p:cNvCxnSpPr>
            <a:cxnSpLocks/>
          </p:cNvCxnSpPr>
          <p:nvPr/>
        </p:nvCxnSpPr>
        <p:spPr>
          <a:xfrm flipH="1">
            <a:off x="6077462" y="1995065"/>
            <a:ext cx="37076" cy="3844636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352661244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la de celula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161DA64E-EC33-1A66-1CBB-05A8779EA1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767" y="10390"/>
            <a:ext cx="4362743" cy="6858000"/>
          </a:xfrm>
          <a:prstGeom prst="rect">
            <a:avLst/>
          </a:prstGeom>
        </p:spPr>
      </p:pic>
      <p:pic>
        <p:nvPicPr>
          <p:cNvPr id="7" name="Imagem 6" descr="Tabela&#10;&#10;Descrição gerada automaticamente">
            <a:extLst>
              <a:ext uri="{FF2B5EF4-FFF2-40B4-BE49-F238E27FC236}">
                <a16:creationId xmlns:a16="http://schemas.microsoft.com/office/drawing/2014/main" id="{997797AF-81E6-480F-772D-E015A7AEDE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257" y="10390"/>
            <a:ext cx="4362743" cy="6858000"/>
          </a:xfrm>
          <a:prstGeom prst="rect">
            <a:avLst/>
          </a:prstGeom>
        </p:spPr>
      </p:pic>
      <p:pic>
        <p:nvPicPr>
          <p:cNvPr id="3" name="Imagem 2" descr="Desenho de pessoa com a boca aberta&#10;&#10;Descrição gerada automaticamente com confiança baixa">
            <a:extLst>
              <a:ext uri="{FF2B5EF4-FFF2-40B4-BE49-F238E27FC236}">
                <a16:creationId xmlns:a16="http://schemas.microsoft.com/office/drawing/2014/main" id="{CF38B836-9B83-306B-275A-3CC9B6A01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3" y="5126587"/>
            <a:ext cx="1405426" cy="140542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4AF1244-3AA9-EC43-1AE7-32D4623911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05" y="2791108"/>
            <a:ext cx="1912329" cy="127578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0B528AF-62D2-8A16-D13B-0A0FE0F70C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93" y="726363"/>
            <a:ext cx="2455081" cy="1005050"/>
          </a:xfrm>
          <a:prstGeom prst="rect">
            <a:avLst/>
          </a:prstGeom>
        </p:spPr>
      </p:pic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B83DB71-A420-61C2-5BB9-9BD7EDF2937B}"/>
              </a:ext>
            </a:extLst>
          </p:cNvPr>
          <p:cNvCxnSpPr/>
          <p:nvPr/>
        </p:nvCxnSpPr>
        <p:spPr>
          <a:xfrm>
            <a:off x="3466514" y="244186"/>
            <a:ext cx="0" cy="6390409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505411B7-FA6D-2D5A-3681-B1EA5D8E233B}"/>
              </a:ext>
            </a:extLst>
          </p:cNvPr>
          <p:cNvCxnSpPr/>
          <p:nvPr/>
        </p:nvCxnSpPr>
        <p:spPr>
          <a:xfrm>
            <a:off x="7779460" y="233795"/>
            <a:ext cx="0" cy="6390409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81663938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Imagen 7" descr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935" y="1919638"/>
            <a:ext cx="2947790" cy="837653"/>
          </a:xfrm>
          <a:prstGeom prst="rect">
            <a:avLst/>
          </a:prstGeom>
          <a:ln w="12700">
            <a:miter lim="400000"/>
          </a:ln>
        </p:spPr>
      </p:pic>
      <p:sp>
        <p:nvSpPr>
          <p:cNvPr id="631" name="Rectángulo 3"/>
          <p:cNvSpPr/>
          <p:nvPr/>
        </p:nvSpPr>
        <p:spPr>
          <a:xfrm>
            <a:off x="173499" y="5920407"/>
            <a:ext cx="11845001" cy="75965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just">
              <a:defRPr sz="2800">
                <a:solidFill>
                  <a:srgbClr val="404040"/>
                </a:solidFill>
              </a:defRPr>
            </a:pPr>
            <a:endParaRPr dirty="0"/>
          </a:p>
        </p:txBody>
      </p:sp>
      <p:sp>
        <p:nvSpPr>
          <p:cNvPr id="632" name="CuadroTexto 14"/>
          <p:cNvSpPr txBox="1"/>
          <p:nvPr/>
        </p:nvSpPr>
        <p:spPr>
          <a:xfrm>
            <a:off x="0" y="451096"/>
            <a:ext cx="12192000" cy="523216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dirty="0"/>
              <a:t>O QUE É O COMBUSTÍVEL DE TRANSIÇÃO ENERGÉTICA</a:t>
            </a:r>
            <a:r>
              <a:rPr dirty="0"/>
              <a:t>?</a:t>
            </a:r>
          </a:p>
        </p:txBody>
      </p:sp>
      <p:pic>
        <p:nvPicPr>
          <p:cNvPr id="633" name="Imagen 2" descr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009" y="2940092"/>
            <a:ext cx="1129926" cy="9099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6" name="Grupo 6"/>
          <p:cNvGrpSpPr/>
          <p:nvPr/>
        </p:nvGrpSpPr>
        <p:grpSpPr>
          <a:xfrm>
            <a:off x="10144647" y="2877192"/>
            <a:ext cx="1233866" cy="900345"/>
            <a:chOff x="-1" y="0"/>
            <a:chExt cx="1233864" cy="900343"/>
          </a:xfrm>
        </p:grpSpPr>
        <p:pic>
          <p:nvPicPr>
            <p:cNvPr id="634" name="Imagen 4" descr="Imagen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26" y="0"/>
              <a:ext cx="1190538" cy="9003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5" name="Imagen 5" descr="Imagen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" y="466344"/>
              <a:ext cx="1206465" cy="4153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37" name="Rectángulo 20"/>
          <p:cNvSpPr/>
          <p:nvPr/>
        </p:nvSpPr>
        <p:spPr>
          <a:xfrm>
            <a:off x="279396" y="1151796"/>
            <a:ext cx="7728626" cy="2492986"/>
          </a:xfrm>
          <a:prstGeom prst="rect">
            <a:avLst/>
          </a:prstGeom>
          <a:solidFill>
            <a:srgbClr val="FFFFFF">
              <a:alpha val="50195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sz="2800">
                <a:solidFill>
                  <a:srgbClr val="808080"/>
                </a:solidFill>
              </a:defRPr>
            </a:pPr>
            <a:r>
              <a:rPr lang="pt-BR" sz="2600" b="1" dirty="0">
                <a:solidFill>
                  <a:srgbClr val="00B050"/>
                </a:solidFill>
              </a:rPr>
              <a:t>Combustível de Transição Energética</a:t>
            </a:r>
            <a:r>
              <a:rPr sz="2600" dirty="0"/>
              <a:t>, </a:t>
            </a:r>
            <a:r>
              <a:rPr lang="es-MX" sz="2600" dirty="0"/>
              <a:t>é </a:t>
            </a:r>
            <a:r>
              <a:rPr lang="es-MX" sz="2600" dirty="0" err="1"/>
              <a:t>aquele</a:t>
            </a:r>
            <a:r>
              <a:rPr lang="es-MX" sz="2600" dirty="0"/>
              <a:t> </a:t>
            </a:r>
            <a:r>
              <a:rPr lang="pt-BR" sz="2600" dirty="0"/>
              <a:t>cuja estrutura molecular garante uma melhor oxigenação, obtendo combustão de </a:t>
            </a:r>
            <a:r>
              <a:rPr sz="2600" b="1" dirty="0" err="1"/>
              <a:t>ma</a:t>
            </a:r>
            <a:r>
              <a:rPr lang="en-US" sz="2600" b="1" dirty="0" err="1"/>
              <a:t>i</a:t>
            </a:r>
            <a:r>
              <a:rPr sz="2600" b="1" dirty="0" err="1"/>
              <a:t>or</a:t>
            </a:r>
            <a:r>
              <a:rPr sz="2600" dirty="0"/>
              <a:t> </a:t>
            </a:r>
            <a:r>
              <a:rPr lang="es-MX" sz="2600" b="1" dirty="0" err="1">
                <a:solidFill>
                  <a:srgbClr val="00B050"/>
                </a:solidFill>
              </a:rPr>
              <a:t>Eficiência</a:t>
            </a:r>
            <a:r>
              <a:rPr lang="es-MX" sz="2600" b="1" dirty="0">
                <a:solidFill>
                  <a:srgbClr val="00B050"/>
                </a:solidFill>
              </a:rPr>
              <a:t> Energética</a:t>
            </a:r>
            <a:r>
              <a:rPr sz="2600" b="1" dirty="0">
                <a:solidFill>
                  <a:srgbClr val="00B050"/>
                </a:solidFill>
              </a:rPr>
              <a:t> </a:t>
            </a:r>
            <a:r>
              <a:rPr lang="en-US" sz="2600" dirty="0"/>
              <a:t>e</a:t>
            </a:r>
            <a:r>
              <a:rPr sz="2600" dirty="0"/>
              <a:t> </a:t>
            </a:r>
            <a:r>
              <a:rPr sz="2600" b="1" dirty="0" err="1"/>
              <a:t>menor</a:t>
            </a:r>
            <a:r>
              <a:rPr sz="2600" dirty="0"/>
              <a:t> </a:t>
            </a:r>
            <a:r>
              <a:rPr lang="es-MX" sz="2600" b="1" dirty="0" err="1">
                <a:solidFill>
                  <a:srgbClr val="00B050"/>
                </a:solidFill>
              </a:rPr>
              <a:t>Emissão</a:t>
            </a:r>
            <a:r>
              <a:rPr lang="es-MX" sz="2600" b="1" dirty="0">
                <a:solidFill>
                  <a:srgbClr val="00B050"/>
                </a:solidFill>
              </a:rPr>
              <a:t> de Gases </a:t>
            </a:r>
            <a:r>
              <a:rPr lang="es-MX" sz="2600" b="1" dirty="0" err="1">
                <a:solidFill>
                  <a:srgbClr val="00B050"/>
                </a:solidFill>
              </a:rPr>
              <a:t>Poluentes</a:t>
            </a:r>
            <a:r>
              <a:rPr sz="2600" b="1" dirty="0">
                <a:solidFill>
                  <a:srgbClr val="00B050"/>
                </a:solidFill>
              </a:rPr>
              <a:t> </a:t>
            </a:r>
            <a:r>
              <a:rPr lang="es-MX" sz="2600" dirty="0"/>
              <a:t>para a atmosfera, </a:t>
            </a:r>
            <a:r>
              <a:rPr lang="pt-BR" sz="2600" dirty="0"/>
              <a:t>sem alterar as propriedades físicas e químicas dos combustíveis.</a:t>
            </a:r>
            <a:endParaRPr sz="2600" dirty="0"/>
          </a:p>
        </p:txBody>
      </p:sp>
      <p:grpSp>
        <p:nvGrpSpPr>
          <p:cNvPr id="642" name="Grupo 23"/>
          <p:cNvGrpSpPr/>
          <p:nvPr/>
        </p:nvGrpSpPr>
        <p:grpSpPr>
          <a:xfrm>
            <a:off x="325735" y="6046773"/>
            <a:ext cx="11524024" cy="611390"/>
            <a:chOff x="-1" y="0"/>
            <a:chExt cx="11524022" cy="611389"/>
          </a:xfrm>
        </p:grpSpPr>
        <p:sp>
          <p:nvSpPr>
            <p:cNvPr id="638" name="object 4"/>
            <p:cNvSpPr/>
            <p:nvPr/>
          </p:nvSpPr>
          <p:spPr>
            <a:xfrm>
              <a:off x="1723652" y="504846"/>
              <a:ext cx="8576842" cy="63117"/>
            </a:xfrm>
            <a:prstGeom prst="rect">
              <a:avLst/>
            </a:prstGeom>
            <a:solidFill>
              <a:srgbClr val="008A3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639" name="Imagen 25" descr="Imagen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" y="-1"/>
              <a:ext cx="283483" cy="6113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0" name="object 3"/>
            <p:cNvSpPr/>
            <p:nvPr/>
          </p:nvSpPr>
          <p:spPr>
            <a:xfrm>
              <a:off x="555199" y="486738"/>
              <a:ext cx="1223540" cy="99313"/>
            </a:xfrm>
            <a:prstGeom prst="rect">
              <a:avLst/>
            </a:prstGeom>
            <a:solidFill>
              <a:srgbClr val="E2F0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sp>
          <p:nvSpPr>
            <p:cNvPr id="641" name="object 3"/>
            <p:cNvSpPr/>
            <p:nvPr/>
          </p:nvSpPr>
          <p:spPr>
            <a:xfrm>
              <a:off x="10300482" y="486738"/>
              <a:ext cx="1223540" cy="99313"/>
            </a:xfrm>
            <a:prstGeom prst="rect">
              <a:avLst/>
            </a:prstGeom>
            <a:solidFill>
              <a:srgbClr val="E2F0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</p:grpSp>
      <p:sp>
        <p:nvSpPr>
          <p:cNvPr id="643" name="CuadroTexto 43"/>
          <p:cNvSpPr txBox="1"/>
          <p:nvPr/>
        </p:nvSpPr>
        <p:spPr>
          <a:xfrm>
            <a:off x="1618185" y="6036752"/>
            <a:ext cx="196759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 b="1">
                <a:solidFill>
                  <a:srgbClr val="00B050"/>
                </a:solidFill>
              </a:defRPr>
            </a:lvl1pPr>
          </a:lstStyle>
          <a:p>
            <a:r>
              <a:rPr lang="es-MX" dirty="0" err="1"/>
              <a:t>Eficiência</a:t>
            </a:r>
            <a:endParaRPr dirty="0"/>
          </a:p>
        </p:txBody>
      </p:sp>
      <p:sp>
        <p:nvSpPr>
          <p:cNvPr id="644" name="CuadroTexto 45"/>
          <p:cNvSpPr txBox="1"/>
          <p:nvPr/>
        </p:nvSpPr>
        <p:spPr>
          <a:xfrm>
            <a:off x="3832738" y="6035874"/>
            <a:ext cx="2242180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 b="1">
                <a:solidFill>
                  <a:srgbClr val="00B050"/>
                </a:solidFill>
              </a:defRPr>
            </a:lvl1pPr>
          </a:lstStyle>
          <a:p>
            <a:r>
              <a:rPr lang="es-MX" dirty="0" err="1"/>
              <a:t>Poluentes</a:t>
            </a:r>
            <a:endParaRPr dirty="0"/>
          </a:p>
        </p:txBody>
      </p:sp>
      <p:sp>
        <p:nvSpPr>
          <p:cNvPr id="651" name="CuadroTexto 40"/>
          <p:cNvSpPr txBox="1"/>
          <p:nvPr/>
        </p:nvSpPr>
        <p:spPr>
          <a:xfrm>
            <a:off x="8114401" y="6047244"/>
            <a:ext cx="264595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000" b="1">
                <a:solidFill>
                  <a:srgbClr val="00B050"/>
                </a:solidFill>
              </a:defRPr>
            </a:lvl1pPr>
          </a:lstStyle>
          <a:p>
            <a:r>
              <a:rPr lang="en-US" dirty="0"/>
              <a:t>Gases do </a:t>
            </a:r>
            <a:r>
              <a:rPr lang="en-US" dirty="0" err="1"/>
              <a:t>Efeito</a:t>
            </a:r>
            <a:r>
              <a:rPr lang="en-US" dirty="0"/>
              <a:t> </a:t>
            </a:r>
            <a:r>
              <a:rPr lang="en-US" dirty="0" err="1"/>
              <a:t>Estufa</a:t>
            </a:r>
            <a:endParaRPr lang="en-US" dirty="0"/>
          </a:p>
        </p:txBody>
      </p:sp>
      <p:sp>
        <p:nvSpPr>
          <p:cNvPr id="657" name="CuadroTexto 28"/>
          <p:cNvSpPr txBox="1"/>
          <p:nvPr/>
        </p:nvSpPr>
        <p:spPr>
          <a:xfrm>
            <a:off x="8275720" y="1133802"/>
            <a:ext cx="3064577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800" b="1">
                <a:solidFill>
                  <a:srgbClr val="00B050"/>
                </a:solidFill>
              </a:defRPr>
            </a:lvl1pPr>
          </a:lstStyle>
          <a:p>
            <a:r>
              <a:rPr lang="es-MX" dirty="0"/>
              <a:t>Como se </a:t>
            </a:r>
            <a:r>
              <a:rPr lang="es-MX" dirty="0" err="1"/>
              <a:t>obtém</a:t>
            </a:r>
            <a:r>
              <a:rPr lang="es-MX" dirty="0"/>
              <a:t> ?</a:t>
            </a:r>
            <a:endParaRPr dirty="0"/>
          </a:p>
        </p:txBody>
      </p:sp>
      <p:sp>
        <p:nvSpPr>
          <p:cNvPr id="33" name="Elipse 32"/>
          <p:cNvSpPr/>
          <p:nvPr/>
        </p:nvSpPr>
        <p:spPr>
          <a:xfrm>
            <a:off x="4104515" y="4234746"/>
            <a:ext cx="1753487" cy="1642606"/>
          </a:xfrm>
          <a:prstGeom prst="ellipse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Elipse 33"/>
          <p:cNvSpPr/>
          <p:nvPr/>
        </p:nvSpPr>
        <p:spPr>
          <a:xfrm>
            <a:off x="4350208" y="4722742"/>
            <a:ext cx="1207242" cy="1136959"/>
          </a:xfrm>
          <a:prstGeom prst="ellipse">
            <a:avLst/>
          </a:prstGeom>
          <a:noFill/>
          <a:ln w="76200"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00B050"/>
              </a:solidFill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4551886" y="5056049"/>
            <a:ext cx="803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00B050"/>
                </a:solidFill>
              </a:rPr>
              <a:t>50%</a:t>
            </a:r>
            <a:endParaRPr lang="es-MX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6" name="Elipse 35"/>
          <p:cNvSpPr/>
          <p:nvPr/>
        </p:nvSpPr>
        <p:spPr>
          <a:xfrm>
            <a:off x="8609586" y="4247782"/>
            <a:ext cx="1753487" cy="1663588"/>
          </a:xfrm>
          <a:prstGeom prst="ellipse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Elipse 36"/>
          <p:cNvSpPr/>
          <p:nvPr/>
        </p:nvSpPr>
        <p:spPr>
          <a:xfrm>
            <a:off x="9145930" y="5276983"/>
            <a:ext cx="637947" cy="588760"/>
          </a:xfrm>
          <a:prstGeom prst="ellipse">
            <a:avLst/>
          </a:prstGeom>
          <a:noFill/>
          <a:ln w="76200"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00B050"/>
              </a:solidFill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9145931" y="5347478"/>
            <a:ext cx="637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00B050"/>
                </a:solidFill>
              </a:rPr>
              <a:t>7%</a:t>
            </a:r>
            <a:endParaRPr lang="es-MX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9" name="Elipse 38"/>
          <p:cNvSpPr/>
          <p:nvPr/>
        </p:nvSpPr>
        <p:spPr>
          <a:xfrm>
            <a:off x="1823443" y="4233061"/>
            <a:ext cx="1753487" cy="1648942"/>
          </a:xfrm>
          <a:prstGeom prst="ellipse">
            <a:avLst/>
          </a:prstGeom>
          <a:noFill/>
          <a:ln w="76200"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40" name="Grupo 39"/>
          <p:cNvGrpSpPr/>
          <p:nvPr/>
        </p:nvGrpSpPr>
        <p:grpSpPr>
          <a:xfrm>
            <a:off x="1830003" y="4339879"/>
            <a:ext cx="1735420" cy="1179549"/>
            <a:chOff x="242887" y="652462"/>
            <a:chExt cx="11706225" cy="6699054"/>
          </a:xfrm>
        </p:grpSpPr>
        <p:pic>
          <p:nvPicPr>
            <p:cNvPr id="41" name="Imagen 40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44" b="93310" l="3255" r="97071">
                          <a14:foregroundMark x1="11066" y1="52659" x2="11066" y2="52659"/>
                          <a14:foregroundMark x1="11310" y1="76672" x2="11310" y2="76672"/>
                          <a14:foregroundMark x1="89829" y1="76672" x2="89829" y2="76672"/>
                          <a14:foregroundMark x1="8462" y1="75300" x2="8462" y2="75300"/>
                          <a14:foregroundMark x1="18145" y1="46998" x2="18145" y2="4699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2887" y="652462"/>
              <a:ext cx="11706225" cy="5553075"/>
            </a:xfrm>
            <a:prstGeom prst="rect">
              <a:avLst/>
            </a:prstGeom>
          </p:spPr>
        </p:pic>
        <p:pic>
          <p:nvPicPr>
            <p:cNvPr id="42" name="Imagen 41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251" b="93900" l="9508" r="895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310407">
              <a:off x="5992541" y="2198491"/>
              <a:ext cx="2905125" cy="5153025"/>
            </a:xfrm>
            <a:prstGeom prst="rect">
              <a:avLst/>
            </a:prstGeom>
          </p:spPr>
        </p:pic>
      </p:grpSp>
      <p:sp>
        <p:nvSpPr>
          <p:cNvPr id="43" name="CuadroTexto 42"/>
          <p:cNvSpPr txBox="1"/>
          <p:nvPr/>
        </p:nvSpPr>
        <p:spPr>
          <a:xfrm>
            <a:off x="2379693" y="4597930"/>
            <a:ext cx="637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00B050"/>
                </a:solidFill>
              </a:rPr>
              <a:t>7%</a:t>
            </a:r>
            <a:endParaRPr lang="es-MX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6" name="Elipse 45"/>
          <p:cNvSpPr/>
          <p:nvPr/>
        </p:nvSpPr>
        <p:spPr>
          <a:xfrm>
            <a:off x="6360913" y="4226636"/>
            <a:ext cx="1753487" cy="1667351"/>
          </a:xfrm>
          <a:prstGeom prst="ellipse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7" name="Elipse 46"/>
          <p:cNvSpPr/>
          <p:nvPr/>
        </p:nvSpPr>
        <p:spPr>
          <a:xfrm>
            <a:off x="6705926" y="4901537"/>
            <a:ext cx="1005564" cy="975815"/>
          </a:xfrm>
          <a:prstGeom prst="ellipse">
            <a:avLst/>
          </a:prstGeom>
          <a:noFill/>
          <a:ln w="76200"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00B050"/>
              </a:solidFill>
            </a:endParaRPr>
          </a:p>
        </p:txBody>
      </p:sp>
      <p:sp>
        <p:nvSpPr>
          <p:cNvPr id="48" name="CuadroTexto 47"/>
          <p:cNvSpPr txBox="1"/>
          <p:nvPr/>
        </p:nvSpPr>
        <p:spPr>
          <a:xfrm>
            <a:off x="6825861" y="5206827"/>
            <a:ext cx="803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00B050"/>
                </a:solidFill>
              </a:rPr>
              <a:t>30%</a:t>
            </a:r>
            <a:endParaRPr lang="es-MX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9" name="CuadroTexto 48"/>
          <p:cNvSpPr txBox="1"/>
          <p:nvPr/>
        </p:nvSpPr>
        <p:spPr>
          <a:xfrm>
            <a:off x="6200553" y="6047241"/>
            <a:ext cx="2037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rgbClr val="00B050"/>
                </a:solidFill>
              </a:rPr>
              <a:t>Carbono Negro</a:t>
            </a:r>
          </a:p>
        </p:txBody>
      </p:sp>
      <p:sp>
        <p:nvSpPr>
          <p:cNvPr id="50" name="CuadroTexto 49"/>
          <p:cNvSpPr txBox="1"/>
          <p:nvPr/>
        </p:nvSpPr>
        <p:spPr>
          <a:xfrm>
            <a:off x="8815106" y="1599753"/>
            <a:ext cx="1985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1:20.000</a:t>
            </a:r>
          </a:p>
        </p:txBody>
      </p:sp>
    </p:spTree>
    <p:extLst>
      <p:ext uri="{BB962C8B-B14F-4D97-AF65-F5344CB8AC3E}">
        <p14:creationId xmlns:p14="http://schemas.microsoft.com/office/powerpoint/2010/main" val="21841440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06C121EF-D807-21E6-9266-9DF7C246E2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767" y="0"/>
            <a:ext cx="4362743" cy="6858000"/>
          </a:xfrm>
          <a:prstGeom prst="rect">
            <a:avLst/>
          </a:prstGeom>
        </p:spPr>
      </p:pic>
      <p:pic>
        <p:nvPicPr>
          <p:cNvPr id="6" name="Imagem 5" descr="Tabela&#10;&#10;Descrição gerada automaticamente">
            <a:extLst>
              <a:ext uri="{FF2B5EF4-FFF2-40B4-BE49-F238E27FC236}">
                <a16:creationId xmlns:a16="http://schemas.microsoft.com/office/drawing/2014/main" id="{F26D746F-12E4-957E-2DA4-38CC3EC77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257" y="0"/>
            <a:ext cx="4362743" cy="6858000"/>
          </a:xfrm>
          <a:prstGeom prst="rect">
            <a:avLst/>
          </a:prstGeom>
        </p:spPr>
      </p:pic>
      <p:pic>
        <p:nvPicPr>
          <p:cNvPr id="3" name="Imagem 2" descr="Desenho de pessoa com a boca aberta&#10;&#10;Descrição gerada automaticamente com confiança baixa">
            <a:extLst>
              <a:ext uri="{FF2B5EF4-FFF2-40B4-BE49-F238E27FC236}">
                <a16:creationId xmlns:a16="http://schemas.microsoft.com/office/drawing/2014/main" id="{CF38B836-9B83-306B-275A-3CC9B6A01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3" y="5126587"/>
            <a:ext cx="1405426" cy="140542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4AF1244-3AA9-EC43-1AE7-32D4623911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05" y="2791108"/>
            <a:ext cx="1912329" cy="127578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0B528AF-62D2-8A16-D13B-0A0FE0F70C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93" y="726363"/>
            <a:ext cx="2455081" cy="1005050"/>
          </a:xfrm>
          <a:prstGeom prst="rect">
            <a:avLst/>
          </a:prstGeom>
        </p:spPr>
      </p:pic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B83DB71-A420-61C2-5BB9-9BD7EDF2937B}"/>
              </a:ext>
            </a:extLst>
          </p:cNvPr>
          <p:cNvCxnSpPr/>
          <p:nvPr/>
        </p:nvCxnSpPr>
        <p:spPr>
          <a:xfrm>
            <a:off x="3466514" y="244186"/>
            <a:ext cx="0" cy="6390409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505411B7-FA6D-2D5A-3681-B1EA5D8E233B}"/>
              </a:ext>
            </a:extLst>
          </p:cNvPr>
          <p:cNvCxnSpPr/>
          <p:nvPr/>
        </p:nvCxnSpPr>
        <p:spPr>
          <a:xfrm>
            <a:off x="7836093" y="233795"/>
            <a:ext cx="0" cy="6390409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009190110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E16A90B-C896-B2F5-E893-9A5A4ED49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743163"/>
            <a:ext cx="6045566" cy="421357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5EFA7AF-A713-02A4-BB3F-84A5F37AF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481" y="1743162"/>
            <a:ext cx="6025476" cy="4213577"/>
          </a:xfrm>
          <a:prstGeom prst="rect">
            <a:avLst/>
          </a:prstGeom>
        </p:spPr>
      </p:pic>
      <p:pic>
        <p:nvPicPr>
          <p:cNvPr id="2" name="Imagem 1" descr="Desenho de pessoa com a boca aberta&#10;&#10;Descrição gerada automaticamente com confiança baixa">
            <a:extLst>
              <a:ext uri="{FF2B5EF4-FFF2-40B4-BE49-F238E27FC236}">
                <a16:creationId xmlns:a16="http://schemas.microsoft.com/office/drawing/2014/main" id="{3DC08D0C-7DA5-B1D5-4949-F132B3EAA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999" y="6008932"/>
            <a:ext cx="795242" cy="79524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E0E9750-CBE6-B10D-63D3-65AC2CDC88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033" y="195942"/>
            <a:ext cx="1419587" cy="94705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FA9362B-DA3B-BC5D-4DB6-3DAC2AB1AC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29" y="290934"/>
            <a:ext cx="2081381" cy="852066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23CED9DF-21AD-4252-D6F6-442B354418FD}"/>
              </a:ext>
            </a:extLst>
          </p:cNvPr>
          <p:cNvSpPr/>
          <p:nvPr/>
        </p:nvSpPr>
        <p:spPr>
          <a:xfrm>
            <a:off x="2071397" y="542835"/>
            <a:ext cx="78470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3600" b="1" cap="none" spc="0" dirty="0">
                <a:ln/>
                <a:solidFill>
                  <a:srgbClr val="00B050"/>
                </a:solidFill>
                <a:effectLst/>
              </a:rPr>
              <a:t>REDUÇÃO DO ENXOFRE: ~ 5,8%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4A2E685D-D587-FAD3-6685-A5DD5C612989}"/>
              </a:ext>
            </a:extLst>
          </p:cNvPr>
          <p:cNvCxnSpPr>
            <a:cxnSpLocks/>
          </p:cNvCxnSpPr>
          <p:nvPr/>
        </p:nvCxnSpPr>
        <p:spPr>
          <a:xfrm>
            <a:off x="6092535" y="1743163"/>
            <a:ext cx="0" cy="4359049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410848533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id="{22F0D93E-0E09-1257-426F-88C2B1FA5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6" y="1444336"/>
            <a:ext cx="10196989" cy="51435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7183B3C-B5EE-0D06-7C32-82AD63DF402C}"/>
              </a:ext>
            </a:extLst>
          </p:cNvPr>
          <p:cNvSpPr/>
          <p:nvPr/>
        </p:nvSpPr>
        <p:spPr>
          <a:xfrm>
            <a:off x="0" y="270164"/>
            <a:ext cx="8073736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OBTENÇÃO DO CERTIFICADO CE</a:t>
            </a:r>
            <a:endParaRPr lang="pt-BR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pt-BR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4A71808-A6F4-8209-F045-13BECDD5F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05017">
            <a:off x="8602980" y="798442"/>
            <a:ext cx="2552082" cy="41541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16961320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EE5F705A-5E81-4B3A-8EF4-911982DB3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906F736-684F-A870-CADA-8A7B40151A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" t="13211" r="7240" b="13227"/>
          <a:stretch/>
        </p:blipFill>
        <p:spPr>
          <a:xfrm>
            <a:off x="1437063" y="2516921"/>
            <a:ext cx="3217333" cy="1824159"/>
          </a:xfrm>
          <a:prstGeom prst="rect">
            <a:avLst/>
          </a:prstGeom>
        </p:spPr>
      </p:pic>
      <p:sp>
        <p:nvSpPr>
          <p:cNvPr id="9" name="Freeform: Shape 12">
            <a:extLst>
              <a:ext uri="{FF2B5EF4-FFF2-40B4-BE49-F238E27FC236}">
                <a16:creationId xmlns:a16="http://schemas.microsoft.com/office/drawing/2014/main" id="{AD8F92D9-1751-4ABF-9CB7-D198C9A05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9067" y="0"/>
            <a:ext cx="1715241" cy="6858000"/>
          </a:xfrm>
          <a:custGeom>
            <a:avLst/>
            <a:gdLst>
              <a:gd name="connsiteX0" fmla="*/ 1619628 w 1715241"/>
              <a:gd name="connsiteY0" fmla="*/ 0 h 6858000"/>
              <a:gd name="connsiteX1" fmla="*/ 1715241 w 1715241"/>
              <a:gd name="connsiteY1" fmla="*/ 0 h 6858000"/>
              <a:gd name="connsiteX2" fmla="*/ 1711235 w 1715241"/>
              <a:gd name="connsiteY2" fmla="*/ 3148 h 6858000"/>
              <a:gd name="connsiteX3" fmla="*/ 95613 w 1715241"/>
              <a:gd name="connsiteY3" fmla="*/ 3429000 h 6858000"/>
              <a:gd name="connsiteX4" fmla="*/ 1711235 w 1715241"/>
              <a:gd name="connsiteY4" fmla="*/ 6854853 h 6858000"/>
              <a:gd name="connsiteX5" fmla="*/ 1715240 w 1715241"/>
              <a:gd name="connsiteY5" fmla="*/ 6858000 h 6858000"/>
              <a:gd name="connsiteX6" fmla="*/ 1619627 w 1715241"/>
              <a:gd name="connsiteY6" fmla="*/ 6858000 h 6858000"/>
              <a:gd name="connsiteX7" fmla="*/ 1615622 w 1715241"/>
              <a:gd name="connsiteY7" fmla="*/ 6854853 h 6858000"/>
              <a:gd name="connsiteX8" fmla="*/ 0 w 1715241"/>
              <a:gd name="connsiteY8" fmla="*/ 3429000 h 6858000"/>
              <a:gd name="connsiteX9" fmla="*/ 1615622 w 1715241"/>
              <a:gd name="connsiteY9" fmla="*/ 31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15241" h="6858000">
                <a:moveTo>
                  <a:pt x="1619628" y="0"/>
                </a:moveTo>
                <a:lnTo>
                  <a:pt x="1715241" y="0"/>
                </a:lnTo>
                <a:lnTo>
                  <a:pt x="1711235" y="3148"/>
                </a:lnTo>
                <a:cubicBezTo>
                  <a:pt x="724534" y="817446"/>
                  <a:pt x="95613" y="2049777"/>
                  <a:pt x="95613" y="3429000"/>
                </a:cubicBezTo>
                <a:cubicBezTo>
                  <a:pt x="95613" y="4808224"/>
                  <a:pt x="724534" y="6040555"/>
                  <a:pt x="1711235" y="6854853"/>
                </a:cubicBezTo>
                <a:lnTo>
                  <a:pt x="1715240" y="6858000"/>
                </a:lnTo>
                <a:lnTo>
                  <a:pt x="1619627" y="6858000"/>
                </a:lnTo>
                <a:lnTo>
                  <a:pt x="1615622" y="6854853"/>
                </a:lnTo>
                <a:cubicBezTo>
                  <a:pt x="628921" y="6040555"/>
                  <a:pt x="0" y="4808224"/>
                  <a:pt x="0" y="3429000"/>
                </a:cubicBezTo>
                <a:cubicBezTo>
                  <a:pt x="0" y="2049777"/>
                  <a:pt x="628921" y="817446"/>
                  <a:pt x="1615622" y="3148"/>
                </a:cubicBezTo>
                <a:close/>
              </a:path>
            </a:pathLst>
          </a:custGeom>
          <a:solidFill>
            <a:schemeClr val="accent6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D8FAC8A-F0A2-F2DA-D6AF-1E251B69D68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prstClr val="white"/>
            </a:duotone>
          </a:blip>
          <a:stretch>
            <a:fillRect/>
          </a:stretch>
        </p:blipFill>
        <p:spPr>
          <a:xfrm>
            <a:off x="6878979" y="191455"/>
            <a:ext cx="3868866" cy="64750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Freeform: Shape 14">
            <a:extLst>
              <a:ext uri="{FF2B5EF4-FFF2-40B4-BE49-F238E27FC236}">
                <a16:creationId xmlns:a16="http://schemas.microsoft.com/office/drawing/2014/main" id="{6D6B998F-CA62-4EE6-B7E7-046377D4F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27816" y="2306119"/>
            <a:ext cx="1164184" cy="2245762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5161E6C-BF02-4A89-1B41-8FEAF897B2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9" y="175997"/>
            <a:ext cx="2062685" cy="84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57535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CuadroTexto 8"/>
          <p:cNvSpPr txBox="1"/>
          <p:nvPr/>
        </p:nvSpPr>
        <p:spPr>
          <a:xfrm>
            <a:off x="0" y="451096"/>
            <a:ext cx="12192000" cy="553994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0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s-MX" dirty="0"/>
              <a:t>COMBUSTÍVEIS FÓSSEIS INTERNACIONAIS DISPONÍVEIS</a:t>
            </a:r>
            <a:r>
              <a:rPr dirty="0"/>
              <a:t> </a:t>
            </a:r>
          </a:p>
        </p:txBody>
      </p:sp>
      <p:pic>
        <p:nvPicPr>
          <p:cNvPr id="343" name="Imagen 2" descr="Imagen 2"/>
          <p:cNvPicPr>
            <a:picLocks noChangeAspect="1"/>
          </p:cNvPicPr>
          <p:nvPr/>
        </p:nvPicPr>
        <p:blipFill>
          <a:blip r:embed="rId2"/>
          <a:srcRect l="3960" t="4658" b="13930"/>
          <a:stretch>
            <a:fillRect/>
          </a:stretch>
        </p:blipFill>
        <p:spPr>
          <a:xfrm>
            <a:off x="389424" y="1566385"/>
            <a:ext cx="1480128" cy="86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Imagen 19" descr="Imagen 19"/>
          <p:cNvPicPr>
            <a:picLocks noChangeAspect="1"/>
          </p:cNvPicPr>
          <p:nvPr/>
        </p:nvPicPr>
        <p:blipFill>
          <a:blip r:embed="rId3"/>
          <a:srcRect l="3960" t="4658" b="13930"/>
          <a:stretch>
            <a:fillRect/>
          </a:stretch>
        </p:blipFill>
        <p:spPr>
          <a:xfrm>
            <a:off x="4404143" y="1566385"/>
            <a:ext cx="1480127" cy="86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Imagen 20" descr="Imagen 20"/>
          <p:cNvPicPr>
            <a:picLocks noChangeAspect="1"/>
          </p:cNvPicPr>
          <p:nvPr/>
        </p:nvPicPr>
        <p:blipFill>
          <a:blip r:embed="rId4"/>
          <a:srcRect l="3960" t="4658" b="13929"/>
          <a:stretch>
            <a:fillRect/>
          </a:stretch>
        </p:blipFill>
        <p:spPr>
          <a:xfrm>
            <a:off x="8559503" y="1566384"/>
            <a:ext cx="1480127" cy="862917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Rectángulo 22"/>
          <p:cNvSpPr/>
          <p:nvPr/>
        </p:nvSpPr>
        <p:spPr>
          <a:xfrm>
            <a:off x="0" y="1351126"/>
            <a:ext cx="4026090" cy="5506875"/>
          </a:xfrm>
          <a:prstGeom prst="rect">
            <a:avLst/>
          </a:prstGeom>
          <a:solidFill>
            <a:schemeClr val="accent1">
              <a:alpha val="50195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7" name="Rectángulo 23"/>
          <p:cNvSpPr/>
          <p:nvPr/>
        </p:nvSpPr>
        <p:spPr>
          <a:xfrm>
            <a:off x="4087195" y="1351126"/>
            <a:ext cx="4017610" cy="5506875"/>
          </a:xfrm>
          <a:prstGeom prst="rect">
            <a:avLst/>
          </a:prstGeom>
          <a:solidFill>
            <a:srgbClr val="BF9000">
              <a:alpha val="5019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8" name="Rectángulo 24"/>
          <p:cNvSpPr/>
          <p:nvPr/>
        </p:nvSpPr>
        <p:spPr>
          <a:xfrm>
            <a:off x="8176328" y="1351125"/>
            <a:ext cx="4026090" cy="5506875"/>
          </a:xfrm>
          <a:prstGeom prst="rect">
            <a:avLst/>
          </a:prstGeom>
          <a:solidFill>
            <a:srgbClr val="1D953B">
              <a:alpha val="5019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9" name="CuadroTexto 25"/>
          <p:cNvSpPr txBox="1"/>
          <p:nvPr/>
        </p:nvSpPr>
        <p:spPr>
          <a:xfrm>
            <a:off x="1446069" y="1674674"/>
            <a:ext cx="2799602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>
                <a:solidFill>
                  <a:srgbClr val="0070C0"/>
                </a:solidFill>
              </a:defRPr>
            </a:lvl1pPr>
          </a:lstStyle>
          <a:p>
            <a:r>
              <a:rPr lang="es-MX" dirty="0"/>
              <a:t>COMBUSTÍVEL TRADICIONAL</a:t>
            </a:r>
            <a:endParaRPr dirty="0"/>
          </a:p>
        </p:txBody>
      </p:sp>
      <p:sp>
        <p:nvSpPr>
          <p:cNvPr id="350" name="CuadroTexto 26"/>
          <p:cNvSpPr txBox="1"/>
          <p:nvPr/>
        </p:nvSpPr>
        <p:spPr>
          <a:xfrm>
            <a:off x="5686180" y="1648267"/>
            <a:ext cx="2352596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>
                <a:solidFill>
                  <a:srgbClr val="806000"/>
                </a:solidFill>
              </a:defRPr>
            </a:lvl1pPr>
          </a:lstStyle>
          <a:p>
            <a:r>
              <a:rPr lang="es-MX" dirty="0"/>
              <a:t>COMBUSTÍVEL BAIXO EM ENXOFRE</a:t>
            </a:r>
            <a:endParaRPr dirty="0"/>
          </a:p>
        </p:txBody>
      </p:sp>
      <p:sp>
        <p:nvSpPr>
          <p:cNvPr id="351" name="CuadroTexto 27"/>
          <p:cNvSpPr txBox="1"/>
          <p:nvPr/>
        </p:nvSpPr>
        <p:spPr>
          <a:xfrm>
            <a:off x="10235217" y="1566385"/>
            <a:ext cx="1761192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>
                <a:solidFill>
                  <a:srgbClr val="1D953B"/>
                </a:solidFill>
              </a:defRPr>
            </a:lvl1pPr>
          </a:lstStyle>
          <a:p>
            <a:r>
              <a:rPr lang="pt-BR" dirty="0"/>
              <a:t>COMBUSTÍVEL DE TRANSIÇÃO ENERGÉTICA</a:t>
            </a:r>
            <a:endParaRPr dirty="0"/>
          </a:p>
        </p:txBody>
      </p:sp>
      <p:sp>
        <p:nvSpPr>
          <p:cNvPr id="357" name="Conector recto 34"/>
          <p:cNvSpPr/>
          <p:nvPr/>
        </p:nvSpPr>
        <p:spPr>
          <a:xfrm>
            <a:off x="458522" y="4231972"/>
            <a:ext cx="3007824" cy="3"/>
          </a:xfrm>
          <a:prstGeom prst="line">
            <a:avLst/>
          </a:prstGeom>
          <a:ln w="28575">
            <a:solidFill>
              <a:srgbClr val="80808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58" name="Rectángulo redondeado 35"/>
          <p:cNvSpPr/>
          <p:nvPr/>
        </p:nvSpPr>
        <p:spPr>
          <a:xfrm>
            <a:off x="689899" y="3117997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59595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9" name="Rectángulo redondeado 36"/>
          <p:cNvSpPr/>
          <p:nvPr/>
        </p:nvSpPr>
        <p:spPr>
          <a:xfrm>
            <a:off x="1716466" y="3117999"/>
            <a:ext cx="520272" cy="1095888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0" name="Rectángulo redondeado 37"/>
          <p:cNvSpPr/>
          <p:nvPr/>
        </p:nvSpPr>
        <p:spPr>
          <a:xfrm>
            <a:off x="2743037" y="3117994"/>
            <a:ext cx="520272" cy="1095889"/>
          </a:xfrm>
          <a:prstGeom prst="roundRect">
            <a:avLst>
              <a:gd name="adj" fmla="val 16667"/>
            </a:avLst>
          </a:prstGeom>
          <a:blipFill>
            <a:blip r:embed="rId5"/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1" name="CuadroTexto 39"/>
          <p:cNvSpPr txBox="1"/>
          <p:nvPr/>
        </p:nvSpPr>
        <p:spPr>
          <a:xfrm>
            <a:off x="657114" y="4213884"/>
            <a:ext cx="589367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SOx</a:t>
            </a:r>
          </a:p>
        </p:txBody>
      </p:sp>
      <p:sp>
        <p:nvSpPr>
          <p:cNvPr id="362" name="CuadroTexto 40"/>
          <p:cNvSpPr txBox="1"/>
          <p:nvPr/>
        </p:nvSpPr>
        <p:spPr>
          <a:xfrm>
            <a:off x="1661502" y="4215792"/>
            <a:ext cx="619578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NOx</a:t>
            </a:r>
          </a:p>
        </p:txBody>
      </p:sp>
      <p:sp>
        <p:nvSpPr>
          <p:cNvPr id="363" name="CuadroTexto 41"/>
          <p:cNvSpPr txBox="1"/>
          <p:nvPr/>
        </p:nvSpPr>
        <p:spPr>
          <a:xfrm>
            <a:off x="2710626" y="4213884"/>
            <a:ext cx="589369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PM</a:t>
            </a:r>
          </a:p>
        </p:txBody>
      </p:sp>
      <p:sp>
        <p:nvSpPr>
          <p:cNvPr id="364" name="Conector recto 42"/>
          <p:cNvSpPr/>
          <p:nvPr/>
        </p:nvSpPr>
        <p:spPr>
          <a:xfrm>
            <a:off x="4496077" y="4231972"/>
            <a:ext cx="3199464" cy="3"/>
          </a:xfrm>
          <a:prstGeom prst="line">
            <a:avLst/>
          </a:prstGeom>
          <a:ln w="28575">
            <a:solidFill>
              <a:srgbClr val="80808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65" name="Rectángulo redondeado 43"/>
          <p:cNvSpPr/>
          <p:nvPr/>
        </p:nvSpPr>
        <p:spPr>
          <a:xfrm>
            <a:off x="4727454" y="3117997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59595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6" name="Rectángulo redondeado 44"/>
          <p:cNvSpPr/>
          <p:nvPr/>
        </p:nvSpPr>
        <p:spPr>
          <a:xfrm>
            <a:off x="5754022" y="3117999"/>
            <a:ext cx="520272" cy="1095888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7" name="Rectángulo redondeado 45"/>
          <p:cNvSpPr/>
          <p:nvPr/>
        </p:nvSpPr>
        <p:spPr>
          <a:xfrm>
            <a:off x="6780592" y="3117994"/>
            <a:ext cx="520272" cy="1095889"/>
          </a:xfrm>
          <a:prstGeom prst="roundRect">
            <a:avLst>
              <a:gd name="adj" fmla="val 16667"/>
            </a:avLst>
          </a:prstGeom>
          <a:blipFill>
            <a:blip r:embed="rId5"/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8" name="CuadroTexto 46"/>
          <p:cNvSpPr txBox="1"/>
          <p:nvPr/>
        </p:nvSpPr>
        <p:spPr>
          <a:xfrm>
            <a:off x="4760402" y="4213884"/>
            <a:ext cx="589369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SOx</a:t>
            </a:r>
          </a:p>
        </p:txBody>
      </p:sp>
      <p:sp>
        <p:nvSpPr>
          <p:cNvPr id="369" name="CuadroTexto 47"/>
          <p:cNvSpPr txBox="1"/>
          <p:nvPr/>
        </p:nvSpPr>
        <p:spPr>
          <a:xfrm>
            <a:off x="5764791" y="4215792"/>
            <a:ext cx="619580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NOx</a:t>
            </a:r>
          </a:p>
        </p:txBody>
      </p:sp>
      <p:sp>
        <p:nvSpPr>
          <p:cNvPr id="370" name="CuadroTexto 48"/>
          <p:cNvSpPr txBox="1"/>
          <p:nvPr/>
        </p:nvSpPr>
        <p:spPr>
          <a:xfrm>
            <a:off x="6813915" y="4213884"/>
            <a:ext cx="589369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PM</a:t>
            </a:r>
          </a:p>
        </p:txBody>
      </p:sp>
      <p:sp>
        <p:nvSpPr>
          <p:cNvPr id="371" name="Rectángulo redondeado 49"/>
          <p:cNvSpPr/>
          <p:nvPr/>
        </p:nvSpPr>
        <p:spPr>
          <a:xfrm>
            <a:off x="5038688" y="3340498"/>
            <a:ext cx="520272" cy="873384"/>
          </a:xfrm>
          <a:prstGeom prst="roundRect">
            <a:avLst>
              <a:gd name="adj" fmla="val 16667"/>
            </a:avLst>
          </a:prstGeom>
          <a:solidFill>
            <a:srgbClr val="595959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2" name="Rectángulo redondeado 50"/>
          <p:cNvSpPr/>
          <p:nvPr/>
        </p:nvSpPr>
        <p:spPr>
          <a:xfrm>
            <a:off x="6065256" y="3158670"/>
            <a:ext cx="520272" cy="1055212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3" name="Rectángulo redondeado 51"/>
          <p:cNvSpPr/>
          <p:nvPr/>
        </p:nvSpPr>
        <p:spPr>
          <a:xfrm>
            <a:off x="7058545" y="3199164"/>
            <a:ext cx="520272" cy="1014721"/>
          </a:xfrm>
          <a:prstGeom prst="roundRect">
            <a:avLst>
              <a:gd name="adj" fmla="val 16667"/>
            </a:avLst>
          </a:prstGeom>
          <a:blipFill>
            <a:blip r:embed="rId5"/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4" name="Conector recto 52"/>
          <p:cNvSpPr/>
          <p:nvPr/>
        </p:nvSpPr>
        <p:spPr>
          <a:xfrm>
            <a:off x="8514632" y="4236867"/>
            <a:ext cx="3199465" cy="3"/>
          </a:xfrm>
          <a:prstGeom prst="line">
            <a:avLst/>
          </a:prstGeom>
          <a:ln w="28575">
            <a:solidFill>
              <a:srgbClr val="80808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75" name="Rectángulo redondeado 53"/>
          <p:cNvSpPr/>
          <p:nvPr/>
        </p:nvSpPr>
        <p:spPr>
          <a:xfrm>
            <a:off x="8746011" y="3122890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59595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6" name="Rectángulo redondeado 54"/>
          <p:cNvSpPr/>
          <p:nvPr/>
        </p:nvSpPr>
        <p:spPr>
          <a:xfrm>
            <a:off x="9772580" y="3122894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7" name="Rectángulo redondeado 55"/>
          <p:cNvSpPr/>
          <p:nvPr/>
        </p:nvSpPr>
        <p:spPr>
          <a:xfrm>
            <a:off x="10799149" y="3122890"/>
            <a:ext cx="520272" cy="1095888"/>
          </a:xfrm>
          <a:prstGeom prst="roundRect">
            <a:avLst>
              <a:gd name="adj" fmla="val 16667"/>
            </a:avLst>
          </a:prstGeom>
          <a:blipFill>
            <a:blip r:embed="rId5"/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8" name="CuadroTexto 56"/>
          <p:cNvSpPr txBox="1"/>
          <p:nvPr/>
        </p:nvSpPr>
        <p:spPr>
          <a:xfrm>
            <a:off x="8778960" y="4218779"/>
            <a:ext cx="589369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SOx</a:t>
            </a:r>
          </a:p>
        </p:txBody>
      </p:sp>
      <p:sp>
        <p:nvSpPr>
          <p:cNvPr id="379" name="CuadroTexto 57"/>
          <p:cNvSpPr txBox="1"/>
          <p:nvPr/>
        </p:nvSpPr>
        <p:spPr>
          <a:xfrm>
            <a:off x="9783347" y="4220687"/>
            <a:ext cx="619580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NOx</a:t>
            </a:r>
          </a:p>
        </p:txBody>
      </p:sp>
      <p:sp>
        <p:nvSpPr>
          <p:cNvPr id="380" name="CuadroTexto 58"/>
          <p:cNvSpPr txBox="1"/>
          <p:nvPr/>
        </p:nvSpPr>
        <p:spPr>
          <a:xfrm>
            <a:off x="10832472" y="4218779"/>
            <a:ext cx="589369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PM</a:t>
            </a:r>
          </a:p>
        </p:txBody>
      </p:sp>
      <p:sp>
        <p:nvSpPr>
          <p:cNvPr id="381" name="Rectángulo redondeado 59"/>
          <p:cNvSpPr/>
          <p:nvPr/>
        </p:nvSpPr>
        <p:spPr>
          <a:xfrm>
            <a:off x="9057244" y="3405485"/>
            <a:ext cx="520272" cy="813293"/>
          </a:xfrm>
          <a:prstGeom prst="roundRect">
            <a:avLst>
              <a:gd name="adj" fmla="val 16667"/>
            </a:avLst>
          </a:prstGeom>
          <a:solidFill>
            <a:srgbClr val="595959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2" name="Rectángulo redondeado 60"/>
          <p:cNvSpPr/>
          <p:nvPr/>
        </p:nvSpPr>
        <p:spPr>
          <a:xfrm>
            <a:off x="10083813" y="3396743"/>
            <a:ext cx="520272" cy="822034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3" name="Rectángulo redondeado 61"/>
          <p:cNvSpPr/>
          <p:nvPr/>
        </p:nvSpPr>
        <p:spPr>
          <a:xfrm>
            <a:off x="11077102" y="3551227"/>
            <a:ext cx="520272" cy="667552"/>
          </a:xfrm>
          <a:prstGeom prst="roundRect">
            <a:avLst>
              <a:gd name="adj" fmla="val 16667"/>
            </a:avLst>
          </a:prstGeom>
          <a:blipFill>
            <a:blip r:embed="rId5"/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4" name="Conector recto 62"/>
          <p:cNvSpPr/>
          <p:nvPr/>
        </p:nvSpPr>
        <p:spPr>
          <a:xfrm>
            <a:off x="458522" y="5842335"/>
            <a:ext cx="3007824" cy="3"/>
          </a:xfrm>
          <a:prstGeom prst="line">
            <a:avLst/>
          </a:prstGeom>
          <a:ln w="28575">
            <a:solidFill>
              <a:srgbClr val="80808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85" name="Rectángulo redondeado 63"/>
          <p:cNvSpPr/>
          <p:nvPr/>
        </p:nvSpPr>
        <p:spPr>
          <a:xfrm>
            <a:off x="689899" y="4728359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A6A6A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6" name="Rectángulo redondeado 64"/>
          <p:cNvSpPr/>
          <p:nvPr/>
        </p:nvSpPr>
        <p:spPr>
          <a:xfrm>
            <a:off x="1716466" y="4728359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2E75B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7" name="Rectángulo redondeado 65"/>
          <p:cNvSpPr/>
          <p:nvPr/>
        </p:nvSpPr>
        <p:spPr>
          <a:xfrm>
            <a:off x="2743037" y="4728357"/>
            <a:ext cx="520272" cy="1095889"/>
          </a:xfrm>
          <a:prstGeom prst="roundRect">
            <a:avLst>
              <a:gd name="adj" fmla="val 16667"/>
            </a:avLst>
          </a:prstGeom>
          <a:blipFill>
            <a:blip r:embed="rId6"/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8" name="CuadroTexto 66"/>
          <p:cNvSpPr txBox="1"/>
          <p:nvPr/>
        </p:nvSpPr>
        <p:spPr>
          <a:xfrm>
            <a:off x="657114" y="5824245"/>
            <a:ext cx="589367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CO</a:t>
            </a:r>
          </a:p>
        </p:txBody>
      </p:sp>
      <p:sp>
        <p:nvSpPr>
          <p:cNvPr id="389" name="CuadroTexto 67"/>
          <p:cNvSpPr txBox="1"/>
          <p:nvPr/>
        </p:nvSpPr>
        <p:spPr>
          <a:xfrm>
            <a:off x="1661502" y="5826153"/>
            <a:ext cx="619578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CH4</a:t>
            </a:r>
          </a:p>
        </p:txBody>
      </p:sp>
      <p:sp>
        <p:nvSpPr>
          <p:cNvPr id="390" name="CuadroTexto 68"/>
          <p:cNvSpPr txBox="1"/>
          <p:nvPr/>
        </p:nvSpPr>
        <p:spPr>
          <a:xfrm>
            <a:off x="2710626" y="5824245"/>
            <a:ext cx="589369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GEE</a:t>
            </a:r>
            <a:endParaRPr dirty="0"/>
          </a:p>
        </p:txBody>
      </p:sp>
      <p:sp>
        <p:nvSpPr>
          <p:cNvPr id="391" name="Rectángulo redondeado 70"/>
          <p:cNvSpPr/>
          <p:nvPr/>
        </p:nvSpPr>
        <p:spPr>
          <a:xfrm>
            <a:off x="4727454" y="4728359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A6A6A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2" name="Rectángulo redondeado 71"/>
          <p:cNvSpPr/>
          <p:nvPr/>
        </p:nvSpPr>
        <p:spPr>
          <a:xfrm>
            <a:off x="5754022" y="4728359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2E75B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3" name="Rectángulo redondeado 72"/>
          <p:cNvSpPr/>
          <p:nvPr/>
        </p:nvSpPr>
        <p:spPr>
          <a:xfrm>
            <a:off x="6780592" y="4728357"/>
            <a:ext cx="520272" cy="1095889"/>
          </a:xfrm>
          <a:prstGeom prst="roundRect">
            <a:avLst>
              <a:gd name="adj" fmla="val 16667"/>
            </a:avLst>
          </a:prstGeom>
          <a:blipFill>
            <a:blip r:embed="rId6"/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4" name="Rectángulo redondeado 76"/>
          <p:cNvSpPr/>
          <p:nvPr/>
        </p:nvSpPr>
        <p:spPr>
          <a:xfrm>
            <a:off x="5038688" y="4728359"/>
            <a:ext cx="520272" cy="1095888"/>
          </a:xfrm>
          <a:prstGeom prst="roundRect">
            <a:avLst>
              <a:gd name="adj" fmla="val 16667"/>
            </a:avLst>
          </a:prstGeom>
          <a:solidFill>
            <a:srgbClr val="A6A6A6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5" name="Rectángulo redondeado 77"/>
          <p:cNvSpPr/>
          <p:nvPr/>
        </p:nvSpPr>
        <p:spPr>
          <a:xfrm>
            <a:off x="6065256" y="4728357"/>
            <a:ext cx="520272" cy="1095888"/>
          </a:xfrm>
          <a:prstGeom prst="roundRect">
            <a:avLst>
              <a:gd name="adj" fmla="val 16667"/>
            </a:avLst>
          </a:prstGeom>
          <a:solidFill>
            <a:srgbClr val="2E75B6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6" name="Rectángulo redondeado 78"/>
          <p:cNvSpPr/>
          <p:nvPr/>
        </p:nvSpPr>
        <p:spPr>
          <a:xfrm>
            <a:off x="7058545" y="4728357"/>
            <a:ext cx="520272" cy="1095889"/>
          </a:xfrm>
          <a:prstGeom prst="roundRect">
            <a:avLst>
              <a:gd name="adj" fmla="val 16667"/>
            </a:avLst>
          </a:prstGeom>
          <a:blipFill>
            <a:blip r:embed="rId6"/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7" name="Rectángulo redondeado 80"/>
          <p:cNvSpPr/>
          <p:nvPr/>
        </p:nvSpPr>
        <p:spPr>
          <a:xfrm>
            <a:off x="8746011" y="4733254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A6A6A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8" name="Rectángulo redondeado 81"/>
          <p:cNvSpPr/>
          <p:nvPr/>
        </p:nvSpPr>
        <p:spPr>
          <a:xfrm>
            <a:off x="9772580" y="4733256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2E75B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9" name="Rectángulo redondeado 82"/>
          <p:cNvSpPr/>
          <p:nvPr/>
        </p:nvSpPr>
        <p:spPr>
          <a:xfrm>
            <a:off x="10799149" y="4733252"/>
            <a:ext cx="520272" cy="1095889"/>
          </a:xfrm>
          <a:prstGeom prst="roundRect">
            <a:avLst>
              <a:gd name="adj" fmla="val 16667"/>
            </a:avLst>
          </a:prstGeom>
          <a:blipFill>
            <a:blip r:embed="rId6"/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0" name="Rectángulo redondeado 86"/>
          <p:cNvSpPr/>
          <p:nvPr/>
        </p:nvSpPr>
        <p:spPr>
          <a:xfrm>
            <a:off x="9057244" y="5259544"/>
            <a:ext cx="520272" cy="569595"/>
          </a:xfrm>
          <a:prstGeom prst="roundRect">
            <a:avLst>
              <a:gd name="adj" fmla="val 16667"/>
            </a:avLst>
          </a:prstGeom>
          <a:solidFill>
            <a:srgbClr val="A6A6A6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1" name="Rectángulo redondeado 87"/>
          <p:cNvSpPr/>
          <p:nvPr/>
        </p:nvSpPr>
        <p:spPr>
          <a:xfrm>
            <a:off x="10083813" y="5084450"/>
            <a:ext cx="520272" cy="744690"/>
          </a:xfrm>
          <a:prstGeom prst="roundRect">
            <a:avLst>
              <a:gd name="adj" fmla="val 16667"/>
            </a:avLst>
          </a:prstGeom>
          <a:solidFill>
            <a:srgbClr val="2E75B6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2" name="Rectángulo redondeado 88"/>
          <p:cNvSpPr/>
          <p:nvPr/>
        </p:nvSpPr>
        <p:spPr>
          <a:xfrm>
            <a:off x="11077102" y="4916160"/>
            <a:ext cx="520272" cy="912981"/>
          </a:xfrm>
          <a:prstGeom prst="roundRect">
            <a:avLst>
              <a:gd name="adj" fmla="val 16667"/>
            </a:avLst>
          </a:prstGeom>
          <a:blipFill>
            <a:blip r:embed="rId7"/>
            <a:stretch>
              <a:fillRect/>
            </a:stretch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3" name="CuadroTexto 89"/>
          <p:cNvSpPr txBox="1"/>
          <p:nvPr/>
        </p:nvSpPr>
        <p:spPr>
          <a:xfrm>
            <a:off x="4760402" y="6005053"/>
            <a:ext cx="589369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CO</a:t>
            </a:r>
          </a:p>
        </p:txBody>
      </p:sp>
      <p:sp>
        <p:nvSpPr>
          <p:cNvPr id="404" name="CuadroTexto 90"/>
          <p:cNvSpPr txBox="1"/>
          <p:nvPr/>
        </p:nvSpPr>
        <p:spPr>
          <a:xfrm>
            <a:off x="5764791" y="6006961"/>
            <a:ext cx="619580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CH4</a:t>
            </a:r>
          </a:p>
        </p:txBody>
      </p:sp>
      <p:sp>
        <p:nvSpPr>
          <p:cNvPr id="405" name="CuadroTexto 91"/>
          <p:cNvSpPr txBox="1"/>
          <p:nvPr/>
        </p:nvSpPr>
        <p:spPr>
          <a:xfrm>
            <a:off x="6813915" y="6005053"/>
            <a:ext cx="589369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GEE</a:t>
            </a:r>
            <a:endParaRPr dirty="0"/>
          </a:p>
        </p:txBody>
      </p:sp>
      <p:sp>
        <p:nvSpPr>
          <p:cNvPr id="406" name="Conector recto 92"/>
          <p:cNvSpPr/>
          <p:nvPr/>
        </p:nvSpPr>
        <p:spPr>
          <a:xfrm>
            <a:off x="4496077" y="5842335"/>
            <a:ext cx="3199464" cy="3"/>
          </a:xfrm>
          <a:prstGeom prst="line">
            <a:avLst/>
          </a:prstGeom>
          <a:ln w="28575">
            <a:solidFill>
              <a:srgbClr val="80808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7" name="Conector recto 93"/>
          <p:cNvSpPr/>
          <p:nvPr/>
        </p:nvSpPr>
        <p:spPr>
          <a:xfrm>
            <a:off x="8514632" y="5847230"/>
            <a:ext cx="3199465" cy="3"/>
          </a:xfrm>
          <a:prstGeom prst="line">
            <a:avLst/>
          </a:prstGeom>
          <a:ln w="28575">
            <a:solidFill>
              <a:srgbClr val="80808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8" name="CuadroTexto 94"/>
          <p:cNvSpPr txBox="1"/>
          <p:nvPr/>
        </p:nvSpPr>
        <p:spPr>
          <a:xfrm>
            <a:off x="8903895" y="5895779"/>
            <a:ext cx="589369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CO</a:t>
            </a:r>
          </a:p>
        </p:txBody>
      </p:sp>
      <p:sp>
        <p:nvSpPr>
          <p:cNvPr id="409" name="CuadroTexto 95"/>
          <p:cNvSpPr txBox="1"/>
          <p:nvPr/>
        </p:nvSpPr>
        <p:spPr>
          <a:xfrm>
            <a:off x="9908282" y="5897687"/>
            <a:ext cx="619580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CH4</a:t>
            </a:r>
          </a:p>
        </p:txBody>
      </p:sp>
      <p:sp>
        <p:nvSpPr>
          <p:cNvPr id="410" name="CuadroTexto 96"/>
          <p:cNvSpPr txBox="1"/>
          <p:nvPr/>
        </p:nvSpPr>
        <p:spPr>
          <a:xfrm>
            <a:off x="10957407" y="5895779"/>
            <a:ext cx="589369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GE</a:t>
            </a:r>
            <a:r>
              <a:rPr lang="en-US" dirty="0"/>
              <a:t>E</a:t>
            </a:r>
            <a:endParaRPr dirty="0"/>
          </a:p>
        </p:txBody>
      </p:sp>
      <p:sp>
        <p:nvSpPr>
          <p:cNvPr id="411" name="CuadroTexto 100"/>
          <p:cNvSpPr txBox="1"/>
          <p:nvPr/>
        </p:nvSpPr>
        <p:spPr>
          <a:xfrm>
            <a:off x="9028024" y="3813305"/>
            <a:ext cx="622318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 b="1">
                <a:solidFill>
                  <a:srgbClr val="FFFFFF"/>
                </a:solidFill>
              </a:defRPr>
            </a:lvl1pPr>
          </a:lstStyle>
          <a:p>
            <a:r>
              <a:t>25%</a:t>
            </a:r>
          </a:p>
        </p:txBody>
      </p:sp>
      <p:sp>
        <p:nvSpPr>
          <p:cNvPr id="412" name="CuadroTexto 101"/>
          <p:cNvSpPr txBox="1"/>
          <p:nvPr/>
        </p:nvSpPr>
        <p:spPr>
          <a:xfrm>
            <a:off x="10054518" y="3816061"/>
            <a:ext cx="622318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 b="1">
                <a:solidFill>
                  <a:srgbClr val="FFFFFF"/>
                </a:solidFill>
              </a:defRPr>
            </a:lvl1pPr>
          </a:lstStyle>
          <a:p>
            <a:r>
              <a:t>25%</a:t>
            </a:r>
          </a:p>
        </p:txBody>
      </p:sp>
      <p:sp>
        <p:nvSpPr>
          <p:cNvPr id="413" name="CuadroTexto 102"/>
          <p:cNvSpPr txBox="1"/>
          <p:nvPr/>
        </p:nvSpPr>
        <p:spPr>
          <a:xfrm>
            <a:off x="11026078" y="3816061"/>
            <a:ext cx="622318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 b="1">
                <a:solidFill>
                  <a:srgbClr val="404040"/>
                </a:solidFill>
              </a:defRPr>
            </a:lvl1pPr>
          </a:lstStyle>
          <a:p>
            <a:r>
              <a:t>30%</a:t>
            </a:r>
          </a:p>
        </p:txBody>
      </p:sp>
      <p:sp>
        <p:nvSpPr>
          <p:cNvPr id="414" name="CuadroTexto 103"/>
          <p:cNvSpPr txBox="1"/>
          <p:nvPr/>
        </p:nvSpPr>
        <p:spPr>
          <a:xfrm>
            <a:off x="9016227" y="5434523"/>
            <a:ext cx="622318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 b="1">
                <a:solidFill>
                  <a:srgbClr val="FFFFFF"/>
                </a:solidFill>
              </a:defRPr>
            </a:lvl1pPr>
          </a:lstStyle>
          <a:p>
            <a:r>
              <a:t>50%</a:t>
            </a:r>
          </a:p>
        </p:txBody>
      </p:sp>
      <p:sp>
        <p:nvSpPr>
          <p:cNvPr id="415" name="CuadroTexto 104"/>
          <p:cNvSpPr txBox="1"/>
          <p:nvPr/>
        </p:nvSpPr>
        <p:spPr>
          <a:xfrm>
            <a:off x="10032713" y="5417438"/>
            <a:ext cx="622318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 b="1">
                <a:solidFill>
                  <a:srgbClr val="FFFFFF"/>
                </a:solidFill>
              </a:defRPr>
            </a:lvl1pPr>
          </a:lstStyle>
          <a:p>
            <a:r>
              <a:t>14%</a:t>
            </a:r>
          </a:p>
        </p:txBody>
      </p:sp>
      <p:sp>
        <p:nvSpPr>
          <p:cNvPr id="416" name="Rectángulo 106"/>
          <p:cNvSpPr/>
          <p:nvPr/>
        </p:nvSpPr>
        <p:spPr>
          <a:xfrm>
            <a:off x="11171411" y="5526166"/>
            <a:ext cx="322016" cy="181199"/>
          </a:xfrm>
          <a:prstGeom prst="rect">
            <a:avLst/>
          </a:prstGeom>
          <a:solidFill>
            <a:srgbClr val="FFFFFF">
              <a:alpha val="85098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7" name="CuadroTexto 107"/>
          <p:cNvSpPr txBox="1"/>
          <p:nvPr/>
        </p:nvSpPr>
        <p:spPr>
          <a:xfrm>
            <a:off x="11021262" y="5428928"/>
            <a:ext cx="622318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 b="1">
                <a:solidFill>
                  <a:srgbClr val="808080"/>
                </a:solidFill>
              </a:defRPr>
            </a:lvl1pPr>
          </a:lstStyle>
          <a:p>
            <a:r>
              <a:rPr dirty="0"/>
              <a:t>7%</a:t>
            </a:r>
          </a:p>
        </p:txBody>
      </p:sp>
      <p:sp>
        <p:nvSpPr>
          <p:cNvPr id="418" name="Rectángulo 9"/>
          <p:cNvSpPr txBox="1"/>
          <p:nvPr/>
        </p:nvSpPr>
        <p:spPr>
          <a:xfrm>
            <a:off x="1598138" y="2201490"/>
            <a:ext cx="301968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000" b="1">
                <a:solidFill>
                  <a:srgbClr val="0070C0"/>
                </a:solidFill>
                <a:effectLst>
                  <a:outerShdw blurRad="38100" dist="22860" dir="5400000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t>$</a:t>
            </a:r>
          </a:p>
        </p:txBody>
      </p:sp>
      <p:sp>
        <p:nvSpPr>
          <p:cNvPr id="419" name="Rectángulo 98"/>
          <p:cNvSpPr txBox="1"/>
          <p:nvPr/>
        </p:nvSpPr>
        <p:spPr>
          <a:xfrm>
            <a:off x="5610176" y="2044232"/>
            <a:ext cx="301968" cy="80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800" b="1">
                <a:solidFill>
                  <a:srgbClr val="BF9000"/>
                </a:solidFill>
                <a:effectLst>
                  <a:outerShdw blurRad="38100" dist="22860" dir="5400000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t>$</a:t>
            </a:r>
          </a:p>
        </p:txBody>
      </p:sp>
      <p:sp>
        <p:nvSpPr>
          <p:cNvPr id="420" name="Rectángulo 109"/>
          <p:cNvSpPr txBox="1"/>
          <p:nvPr/>
        </p:nvSpPr>
        <p:spPr>
          <a:xfrm>
            <a:off x="9733198" y="2307958"/>
            <a:ext cx="301968" cy="561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200" b="1">
                <a:solidFill>
                  <a:srgbClr val="00B050"/>
                </a:solidFill>
                <a:effectLst>
                  <a:outerShdw blurRad="38100" dist="22860" dir="5400000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t>$</a:t>
            </a:r>
          </a:p>
        </p:txBody>
      </p:sp>
      <p:sp>
        <p:nvSpPr>
          <p:cNvPr id="421" name="Elipse 1"/>
          <p:cNvSpPr/>
          <p:nvPr/>
        </p:nvSpPr>
        <p:spPr>
          <a:xfrm>
            <a:off x="1441960" y="2246123"/>
            <a:ext cx="623185" cy="618619"/>
          </a:xfrm>
          <a:prstGeom prst="ellipse">
            <a:avLst/>
          </a:prstGeom>
          <a:ln w="12700">
            <a:solidFill>
              <a:srgbClr val="0070C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2" name="Elipse 110"/>
          <p:cNvSpPr/>
          <p:nvPr/>
        </p:nvSpPr>
        <p:spPr>
          <a:xfrm>
            <a:off x="5337993" y="2051536"/>
            <a:ext cx="839221" cy="809458"/>
          </a:xfrm>
          <a:prstGeom prst="ellipse">
            <a:avLst/>
          </a:prstGeom>
          <a:ln w="12700">
            <a:solidFill>
              <a:srgbClr val="BF900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3" name="Elipse 111"/>
          <p:cNvSpPr/>
          <p:nvPr/>
        </p:nvSpPr>
        <p:spPr>
          <a:xfrm>
            <a:off x="9605256" y="2335033"/>
            <a:ext cx="557859" cy="530647"/>
          </a:xfrm>
          <a:prstGeom prst="ellipse">
            <a:avLst/>
          </a:prstGeom>
          <a:ln w="12700">
            <a:solidFill>
              <a:srgbClr val="1D953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4" name="Conector recto 4"/>
          <p:cNvSpPr/>
          <p:nvPr/>
        </p:nvSpPr>
        <p:spPr>
          <a:xfrm>
            <a:off x="1749119" y="2874731"/>
            <a:ext cx="8159162" cy="497"/>
          </a:xfrm>
          <a:prstGeom prst="line">
            <a:avLst/>
          </a:prstGeom>
          <a:ln w="6350">
            <a:solidFill>
              <a:srgbClr val="E7E6E6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85" name="Imagem 84">
            <a:extLst>
              <a:ext uri="{FF2B5EF4-FFF2-40B4-BE49-F238E27FC236}">
                <a16:creationId xmlns:a16="http://schemas.microsoft.com/office/drawing/2014/main" id="{3AC20B88-2A32-4FA4-8E82-F359266CA5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256" y="1294117"/>
            <a:ext cx="928798" cy="619635"/>
          </a:xfrm>
          <a:prstGeom prst="rect">
            <a:avLst/>
          </a:prstGeom>
        </p:spPr>
      </p:pic>
      <p:grpSp>
        <p:nvGrpSpPr>
          <p:cNvPr id="94" name="Grupo 104">
            <a:extLst>
              <a:ext uri="{FF2B5EF4-FFF2-40B4-BE49-F238E27FC236}">
                <a16:creationId xmlns:a16="http://schemas.microsoft.com/office/drawing/2014/main" id="{3E1D6B52-EEC5-4DB9-A52E-80B5923200A5}"/>
              </a:ext>
            </a:extLst>
          </p:cNvPr>
          <p:cNvGrpSpPr/>
          <p:nvPr/>
        </p:nvGrpSpPr>
        <p:grpSpPr>
          <a:xfrm>
            <a:off x="325734" y="6046772"/>
            <a:ext cx="11524026" cy="611393"/>
            <a:chOff x="0" y="-1"/>
            <a:chExt cx="11524025" cy="611392"/>
          </a:xfrm>
        </p:grpSpPr>
        <p:sp>
          <p:nvSpPr>
            <p:cNvPr id="95" name="object 4">
              <a:extLst>
                <a:ext uri="{FF2B5EF4-FFF2-40B4-BE49-F238E27FC236}">
                  <a16:creationId xmlns:a16="http://schemas.microsoft.com/office/drawing/2014/main" id="{FB761FA4-D2B3-4C95-96BE-723AA334A639}"/>
                </a:ext>
              </a:extLst>
            </p:cNvPr>
            <p:cNvSpPr/>
            <p:nvPr/>
          </p:nvSpPr>
          <p:spPr>
            <a:xfrm>
              <a:off x="1723653" y="504846"/>
              <a:ext cx="8576844" cy="63118"/>
            </a:xfrm>
            <a:prstGeom prst="rect">
              <a:avLst/>
            </a:prstGeom>
            <a:solidFill>
              <a:srgbClr val="008A3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96" name="Imagen 25" descr="Imagen 25">
              <a:extLst>
                <a:ext uri="{FF2B5EF4-FFF2-40B4-BE49-F238E27FC236}">
                  <a16:creationId xmlns:a16="http://schemas.microsoft.com/office/drawing/2014/main" id="{5A7500BB-7A5B-45A7-9548-1070D132A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" y="-2"/>
              <a:ext cx="283484" cy="6113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7" name="object 3">
              <a:extLst>
                <a:ext uri="{FF2B5EF4-FFF2-40B4-BE49-F238E27FC236}">
                  <a16:creationId xmlns:a16="http://schemas.microsoft.com/office/drawing/2014/main" id="{0D1ABFF9-E2DA-4C3A-8D89-FD9BFC42F91C}"/>
                </a:ext>
              </a:extLst>
            </p:cNvPr>
            <p:cNvSpPr/>
            <p:nvPr/>
          </p:nvSpPr>
          <p:spPr>
            <a:xfrm>
              <a:off x="555200" y="486738"/>
              <a:ext cx="1223541" cy="99314"/>
            </a:xfrm>
            <a:prstGeom prst="rect">
              <a:avLst/>
            </a:prstGeom>
            <a:solidFill>
              <a:srgbClr val="E2F0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sp>
          <p:nvSpPr>
            <p:cNvPr id="98" name="object 3">
              <a:extLst>
                <a:ext uri="{FF2B5EF4-FFF2-40B4-BE49-F238E27FC236}">
                  <a16:creationId xmlns:a16="http://schemas.microsoft.com/office/drawing/2014/main" id="{36771EE1-9A54-4EFF-81DE-79E7CF124E4E}"/>
                </a:ext>
              </a:extLst>
            </p:cNvPr>
            <p:cNvSpPr/>
            <p:nvPr/>
          </p:nvSpPr>
          <p:spPr>
            <a:xfrm>
              <a:off x="10300484" y="486738"/>
              <a:ext cx="1223541" cy="99314"/>
            </a:xfrm>
            <a:prstGeom prst="rect">
              <a:avLst/>
            </a:prstGeom>
            <a:solidFill>
              <a:srgbClr val="E2F0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4423366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0">
            <a:extLst>
              <a:ext uri="{FF2B5EF4-FFF2-40B4-BE49-F238E27FC236}">
                <a16:creationId xmlns:a16="http://schemas.microsoft.com/office/drawing/2014/main" id="{8538DD55-F70B-4F29-8D9A-B16B9369A7BF}"/>
              </a:ext>
            </a:extLst>
          </p:cNvPr>
          <p:cNvGrpSpPr/>
          <p:nvPr/>
        </p:nvGrpSpPr>
        <p:grpSpPr>
          <a:xfrm>
            <a:off x="325737" y="6046773"/>
            <a:ext cx="11524019" cy="611387"/>
            <a:chOff x="325737" y="6046773"/>
            <a:chExt cx="11524019" cy="611387"/>
          </a:xfrm>
        </p:grpSpPr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A1A6E7F0-6D7E-4193-8943-18F3FEE1BCE5}"/>
                </a:ext>
              </a:extLst>
            </p:cNvPr>
            <p:cNvSpPr/>
            <p:nvPr/>
          </p:nvSpPr>
          <p:spPr>
            <a:xfrm>
              <a:off x="2049390" y="6551620"/>
              <a:ext cx="8576839" cy="63115"/>
            </a:xfrm>
            <a:prstGeom prst="rect">
              <a:avLst/>
            </a:prstGeom>
            <a:solidFill>
              <a:srgbClr val="008A3E"/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4" name="Imagen 25" descr="Imagen 25">
              <a:extLst>
                <a:ext uri="{FF2B5EF4-FFF2-40B4-BE49-F238E27FC236}">
                  <a16:creationId xmlns:a16="http://schemas.microsoft.com/office/drawing/2014/main" id="{38AF5A0F-5BDC-47E5-B24C-6C441D5A2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5737" y="6046773"/>
              <a:ext cx="283481" cy="61138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" name="object 3">
              <a:extLst>
                <a:ext uri="{FF2B5EF4-FFF2-40B4-BE49-F238E27FC236}">
                  <a16:creationId xmlns:a16="http://schemas.microsoft.com/office/drawing/2014/main" id="{CFA2F68E-966B-400B-9132-E71D0F6EC03C}"/>
                </a:ext>
              </a:extLst>
            </p:cNvPr>
            <p:cNvSpPr/>
            <p:nvPr/>
          </p:nvSpPr>
          <p:spPr>
            <a:xfrm>
              <a:off x="88093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CD8FEAA7-555D-4540-9950-7C211361BDDF}"/>
                </a:ext>
              </a:extLst>
            </p:cNvPr>
            <p:cNvSpPr/>
            <p:nvPr/>
          </p:nvSpPr>
          <p:spPr>
            <a:xfrm>
              <a:off x="1062621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</p:grpSp>
      <p:pic>
        <p:nvPicPr>
          <p:cNvPr id="7" name="Imagen 1">
            <a:extLst>
              <a:ext uri="{FF2B5EF4-FFF2-40B4-BE49-F238E27FC236}">
                <a16:creationId xmlns:a16="http://schemas.microsoft.com/office/drawing/2014/main" id="{4F4B582A-91D6-46B0-A70C-3C5C352A8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353" y="1613056"/>
            <a:ext cx="496771" cy="729373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B39F1725-E21B-4B23-B733-96208612B811}"/>
              </a:ext>
            </a:extLst>
          </p:cNvPr>
          <p:cNvSpPr/>
          <p:nvPr/>
        </p:nvSpPr>
        <p:spPr>
          <a:xfrm>
            <a:off x="1043538" y="1520542"/>
            <a:ext cx="914400" cy="91440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Imagen 3">
            <a:extLst>
              <a:ext uri="{FF2B5EF4-FFF2-40B4-BE49-F238E27FC236}">
                <a16:creationId xmlns:a16="http://schemas.microsoft.com/office/drawing/2014/main" id="{3AA5A4AF-4545-43FD-AA42-5D370EC801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77" y="3893145"/>
            <a:ext cx="916810" cy="916810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497ADB6C-5F17-41B9-A669-93B06AD6479D}"/>
              </a:ext>
            </a:extLst>
          </p:cNvPr>
          <p:cNvSpPr/>
          <p:nvPr/>
        </p:nvSpPr>
        <p:spPr>
          <a:xfrm>
            <a:off x="1048477" y="3893145"/>
            <a:ext cx="914400" cy="91440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Imagen 4">
            <a:extLst>
              <a:ext uri="{FF2B5EF4-FFF2-40B4-BE49-F238E27FC236}">
                <a16:creationId xmlns:a16="http://schemas.microsoft.com/office/drawing/2014/main" id="{27F46F17-BA13-4CE6-BE7A-4FE00D3D4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25" l="2146" r="97425">
                        <a14:foregroundMark x1="50644" y1="32189" x2="50644" y2="32189"/>
                        <a14:foregroundMark x1="43777" y1="42489" x2="43777" y2="42489"/>
                        <a14:foregroundMark x1="59657" y1="44206" x2="59657" y2="44206"/>
                        <a14:foregroundMark x1="52361" y1="40773" x2="52361" y2="40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73" y="2696075"/>
            <a:ext cx="968698" cy="968698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F583C4FF-6DDA-4287-B7E4-E9E9C23A97B8}"/>
              </a:ext>
            </a:extLst>
          </p:cNvPr>
          <p:cNvSpPr/>
          <p:nvPr/>
        </p:nvSpPr>
        <p:spPr>
          <a:xfrm>
            <a:off x="1070687" y="2723224"/>
            <a:ext cx="914400" cy="91440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30">
            <a:extLst>
              <a:ext uri="{FF2B5EF4-FFF2-40B4-BE49-F238E27FC236}">
                <a16:creationId xmlns:a16="http://schemas.microsoft.com/office/drawing/2014/main" id="{CEB8A3A1-F788-44B4-BFCF-270D95CE10D3}"/>
              </a:ext>
            </a:extLst>
          </p:cNvPr>
          <p:cNvSpPr txBox="1"/>
          <p:nvPr/>
        </p:nvSpPr>
        <p:spPr>
          <a:xfrm>
            <a:off x="2271090" y="1716132"/>
            <a:ext cx="8114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Plantio</a:t>
            </a:r>
            <a:r>
              <a:rPr lang="pt-BR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de</a:t>
            </a:r>
            <a:r>
              <a:rPr lang="es-MX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350.000 </a:t>
            </a:r>
            <a:r>
              <a:rPr lang="es-MX" sz="28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árvores</a:t>
            </a:r>
            <a:endParaRPr lang="es-MX" sz="2800" b="1" dirty="0">
              <a:solidFill>
                <a:schemeClr val="accent6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CuadroTexto 35">
            <a:extLst>
              <a:ext uri="{FF2B5EF4-FFF2-40B4-BE49-F238E27FC236}">
                <a16:creationId xmlns:a16="http://schemas.microsoft.com/office/drawing/2014/main" id="{D4BB99F3-BD79-410C-9AB5-3135DD973E38}"/>
              </a:ext>
            </a:extLst>
          </p:cNvPr>
          <p:cNvSpPr txBox="1"/>
          <p:nvPr/>
        </p:nvSpPr>
        <p:spPr>
          <a:xfrm>
            <a:off x="2271090" y="4090081"/>
            <a:ext cx="8114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Instalação de 15.000 painéis solares</a:t>
            </a:r>
            <a:endParaRPr lang="es-MX" sz="2800" b="1" dirty="0">
              <a:solidFill>
                <a:schemeClr val="accent6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Rectángulo 5">
            <a:extLst>
              <a:ext uri="{FF2B5EF4-FFF2-40B4-BE49-F238E27FC236}">
                <a16:creationId xmlns:a16="http://schemas.microsoft.com/office/drawing/2014/main" id="{6BC0F833-24C4-41F2-B00E-AC8A022048EF}"/>
              </a:ext>
            </a:extLst>
          </p:cNvPr>
          <p:cNvSpPr/>
          <p:nvPr/>
        </p:nvSpPr>
        <p:spPr>
          <a:xfrm>
            <a:off x="3732114" y="4561728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MX" sz="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https://climaticocambio.com/las-emisiones-de-co2-que-evita-la-energia-solar/</a:t>
            </a:r>
          </a:p>
        </p:txBody>
      </p:sp>
      <p:sp>
        <p:nvSpPr>
          <p:cNvPr id="16" name="Rectángulo 6">
            <a:extLst>
              <a:ext uri="{FF2B5EF4-FFF2-40B4-BE49-F238E27FC236}">
                <a16:creationId xmlns:a16="http://schemas.microsoft.com/office/drawing/2014/main" id="{EFCD1CF2-0C9F-46B9-99E2-700B62C7B0A7}"/>
              </a:ext>
            </a:extLst>
          </p:cNvPr>
          <p:cNvSpPr/>
          <p:nvPr/>
        </p:nvSpPr>
        <p:spPr>
          <a:xfrm>
            <a:off x="2062276" y="2169519"/>
            <a:ext cx="419041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https://www.fundacionaquae.org/wp-content/uploads/2016/04/infografia_oxigeno.pdf</a:t>
            </a:r>
          </a:p>
        </p:txBody>
      </p:sp>
      <p:sp>
        <p:nvSpPr>
          <p:cNvPr id="17" name="CuadroTexto 36">
            <a:extLst>
              <a:ext uri="{FF2B5EF4-FFF2-40B4-BE49-F238E27FC236}">
                <a16:creationId xmlns:a16="http://schemas.microsoft.com/office/drawing/2014/main" id="{1941C58B-BC32-4491-A365-BD897E38F7DE}"/>
              </a:ext>
            </a:extLst>
          </p:cNvPr>
          <p:cNvSpPr txBox="1"/>
          <p:nvPr/>
        </p:nvSpPr>
        <p:spPr>
          <a:xfrm>
            <a:off x="2271090" y="2918814"/>
            <a:ext cx="8114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Instalação de 2 geradores eólicos</a:t>
            </a:r>
            <a:endParaRPr lang="es-MX" sz="2800" b="1" dirty="0">
              <a:solidFill>
                <a:schemeClr val="accent6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Rectángulo 8">
            <a:extLst>
              <a:ext uri="{FF2B5EF4-FFF2-40B4-BE49-F238E27FC236}">
                <a16:creationId xmlns:a16="http://schemas.microsoft.com/office/drawing/2014/main" id="{22AD8A2B-E308-4B2D-A9A0-D1B4553FEE3F}"/>
              </a:ext>
            </a:extLst>
          </p:cNvPr>
          <p:cNvSpPr/>
          <p:nvPr/>
        </p:nvSpPr>
        <p:spPr>
          <a:xfrm>
            <a:off x="2877388" y="3343821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MX" sz="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https://www.muyinteresante.es/icuanta-electricidad-produce-un-aerogenerador</a:t>
            </a:r>
          </a:p>
        </p:txBody>
      </p:sp>
      <p:pic>
        <p:nvPicPr>
          <p:cNvPr id="19" name="Imagen 11" descr="Imagen 11">
            <a:extLst>
              <a:ext uri="{FF2B5EF4-FFF2-40B4-BE49-F238E27FC236}">
                <a16:creationId xmlns:a16="http://schemas.microsoft.com/office/drawing/2014/main" id="{1FD3B129-82FD-4106-B34B-9AD17A5EF9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5168" y="5229463"/>
            <a:ext cx="545946" cy="579719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Elipse 19">
            <a:extLst>
              <a:ext uri="{FF2B5EF4-FFF2-40B4-BE49-F238E27FC236}">
                <a16:creationId xmlns:a16="http://schemas.microsoft.com/office/drawing/2014/main" id="{3D70110C-0A12-4336-A80F-F4A7F741338A}"/>
              </a:ext>
            </a:extLst>
          </p:cNvPr>
          <p:cNvSpPr/>
          <p:nvPr/>
        </p:nvSpPr>
        <p:spPr>
          <a:xfrm>
            <a:off x="1021636" y="5061173"/>
            <a:ext cx="914400" cy="91440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CuadroTexto 40">
            <a:extLst>
              <a:ext uri="{FF2B5EF4-FFF2-40B4-BE49-F238E27FC236}">
                <a16:creationId xmlns:a16="http://schemas.microsoft.com/office/drawing/2014/main" id="{797D6493-B0F4-4493-BE9A-FE95970C1833}"/>
              </a:ext>
            </a:extLst>
          </p:cNvPr>
          <p:cNvSpPr txBox="1"/>
          <p:nvPr/>
        </p:nvSpPr>
        <p:spPr>
          <a:xfrm>
            <a:off x="2248415" y="5145400"/>
            <a:ext cx="9716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Utilização de 5.250 l  de Combustível de Transição Energética</a:t>
            </a:r>
            <a:endParaRPr lang="es-MX" sz="2800" b="1" dirty="0">
              <a:solidFill>
                <a:schemeClr val="accent6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Rectángulo 44">
            <a:extLst>
              <a:ext uri="{FF2B5EF4-FFF2-40B4-BE49-F238E27FC236}">
                <a16:creationId xmlns:a16="http://schemas.microsoft.com/office/drawing/2014/main" id="{96A474A6-A359-4A81-A776-CEAE4CE6C25A}"/>
              </a:ext>
            </a:extLst>
          </p:cNvPr>
          <p:cNvSpPr/>
          <p:nvPr/>
        </p:nvSpPr>
        <p:spPr>
          <a:xfrm>
            <a:off x="5317761" y="570146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MX" sz="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Fuente propia</a:t>
            </a:r>
          </a:p>
        </p:txBody>
      </p:sp>
      <p:sp>
        <p:nvSpPr>
          <p:cNvPr id="23" name="CuadroTexto 45">
            <a:extLst>
              <a:ext uri="{FF2B5EF4-FFF2-40B4-BE49-F238E27FC236}">
                <a16:creationId xmlns:a16="http://schemas.microsoft.com/office/drawing/2014/main" id="{D537464B-5F31-4C92-B691-793A1C454462}"/>
              </a:ext>
            </a:extLst>
          </p:cNvPr>
          <p:cNvSpPr txBox="1"/>
          <p:nvPr/>
        </p:nvSpPr>
        <p:spPr>
          <a:xfrm>
            <a:off x="2271090" y="3381529"/>
            <a:ext cx="8114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$ 2.000.000 USD</a:t>
            </a:r>
          </a:p>
        </p:txBody>
      </p:sp>
      <p:sp>
        <p:nvSpPr>
          <p:cNvPr id="24" name="CuadroTexto 47">
            <a:extLst>
              <a:ext uri="{FF2B5EF4-FFF2-40B4-BE49-F238E27FC236}">
                <a16:creationId xmlns:a16="http://schemas.microsoft.com/office/drawing/2014/main" id="{638854BF-9E7E-461A-81A9-A11CB40D18E8}"/>
              </a:ext>
            </a:extLst>
          </p:cNvPr>
          <p:cNvSpPr txBox="1"/>
          <p:nvPr/>
        </p:nvSpPr>
        <p:spPr>
          <a:xfrm>
            <a:off x="2268680" y="4523026"/>
            <a:ext cx="8114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$ 1.500.000 USD</a:t>
            </a:r>
          </a:p>
        </p:txBody>
      </p:sp>
      <p:sp>
        <p:nvSpPr>
          <p:cNvPr id="25" name="CuadroTexto 48">
            <a:extLst>
              <a:ext uri="{FF2B5EF4-FFF2-40B4-BE49-F238E27FC236}">
                <a16:creationId xmlns:a16="http://schemas.microsoft.com/office/drawing/2014/main" id="{4910A24F-1748-4315-913E-C8A0CFFFE0CC}"/>
              </a:ext>
            </a:extLst>
          </p:cNvPr>
          <p:cNvSpPr txBox="1"/>
          <p:nvPr/>
        </p:nvSpPr>
        <p:spPr>
          <a:xfrm>
            <a:off x="6903593" y="5690873"/>
            <a:ext cx="2651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$ 5.000 USD</a:t>
            </a:r>
          </a:p>
        </p:txBody>
      </p:sp>
      <p:sp>
        <p:nvSpPr>
          <p:cNvPr id="26" name="Rectángulo 16">
            <a:extLst>
              <a:ext uri="{FF2B5EF4-FFF2-40B4-BE49-F238E27FC236}">
                <a16:creationId xmlns:a16="http://schemas.microsoft.com/office/drawing/2014/main" id="{89404C63-3E11-4748-8AA4-DBFF60A286BD}"/>
              </a:ext>
            </a:extLst>
          </p:cNvPr>
          <p:cNvSpPr/>
          <p:nvPr/>
        </p:nvSpPr>
        <p:spPr>
          <a:xfrm>
            <a:off x="7909084" y="6108960"/>
            <a:ext cx="35046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sz="1200" dirty="0">
                <a:solidFill>
                  <a:srgbClr val="0070C0"/>
                </a:solidFill>
              </a:rPr>
              <a:t>https://www.eia.gov/tools/faqs/faq.php?id=667&amp;t=3</a:t>
            </a:r>
          </a:p>
        </p:txBody>
      </p:sp>
      <p:sp>
        <p:nvSpPr>
          <p:cNvPr id="27" name="CuadroTexto 27">
            <a:extLst>
              <a:ext uri="{FF2B5EF4-FFF2-40B4-BE49-F238E27FC236}">
                <a16:creationId xmlns:a16="http://schemas.microsoft.com/office/drawing/2014/main" id="{FA841E8C-3A80-42AE-9CBD-82A6D2732AA2}"/>
              </a:ext>
            </a:extLst>
          </p:cNvPr>
          <p:cNvSpPr txBox="1"/>
          <p:nvPr/>
        </p:nvSpPr>
        <p:spPr>
          <a:xfrm>
            <a:off x="0" y="451097"/>
            <a:ext cx="12192000" cy="523220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008A3E"/>
                </a:solidFill>
                <a:latin typeface="Arial Black" panose="020B0A04020102020204" pitchFamily="34" charset="0"/>
              </a:rPr>
              <a:t>AÇÕES PARA REDUZIR 1 TONELADA DE </a:t>
            </a:r>
            <a:r>
              <a:rPr lang="es-MX" sz="2800" dirty="0">
                <a:solidFill>
                  <a:srgbClr val="008A3E"/>
                </a:solidFill>
                <a:latin typeface="Arial Black" panose="020B0A04020102020204" pitchFamily="34" charset="0"/>
              </a:rPr>
              <a:t>GEE/hora</a:t>
            </a:r>
          </a:p>
        </p:txBody>
      </p:sp>
      <p:sp>
        <p:nvSpPr>
          <p:cNvPr id="28" name="CuadroTexto 45">
            <a:extLst>
              <a:ext uri="{FF2B5EF4-FFF2-40B4-BE49-F238E27FC236}">
                <a16:creationId xmlns:a16="http://schemas.microsoft.com/office/drawing/2014/main" id="{140887F9-DA9A-9E8C-0FF7-80717DE2DA45}"/>
              </a:ext>
            </a:extLst>
          </p:cNvPr>
          <p:cNvSpPr txBox="1"/>
          <p:nvPr/>
        </p:nvSpPr>
        <p:spPr>
          <a:xfrm>
            <a:off x="2268680" y="2310297"/>
            <a:ext cx="8114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$ 2.000.000 USD</a:t>
            </a:r>
          </a:p>
        </p:txBody>
      </p:sp>
    </p:spTree>
    <p:extLst>
      <p:ext uri="{BB962C8B-B14F-4D97-AF65-F5344CB8AC3E}">
        <p14:creationId xmlns:p14="http://schemas.microsoft.com/office/powerpoint/2010/main" val="16967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">
            <a:extLst>
              <a:ext uri="{FF2B5EF4-FFF2-40B4-BE49-F238E27FC236}">
                <a16:creationId xmlns:a16="http://schemas.microsoft.com/office/drawing/2014/main" id="{BF716A53-6EF2-42B0-9FD2-6CE65DFF32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" b="100000" l="0" r="100000">
                        <a14:foregroundMark x1="60341" y1="72427" x2="60341" y2="72427"/>
                        <a14:foregroundMark x1="31873" y1="52621" x2="31873" y2="52621"/>
                        <a14:foregroundMark x1="76886" y1="11650" x2="76886" y2="11650"/>
                        <a14:foregroundMark x1="58151" y1="17282" x2="58151" y2="17282"/>
                        <a14:foregroundMark x1="39416" y1="16117" x2="39416" y2="16117"/>
                        <a14:foregroundMark x1="57178" y1="63689" x2="57178" y2="63689"/>
                      </a14:backgroundRemoval>
                    </a14:imgEffect>
                  </a14:imgLayer>
                </a14:imgProps>
              </a:ext>
            </a:extLst>
          </a:blip>
          <a:srcRect l="-1466" t="14187" r="1466" b="-14187"/>
          <a:stretch/>
        </p:blipFill>
        <p:spPr>
          <a:xfrm>
            <a:off x="54592" y="1337481"/>
            <a:ext cx="4655672" cy="5987602"/>
          </a:xfrm>
          <a:prstGeom prst="rect">
            <a:avLst/>
          </a:prstGeom>
        </p:spPr>
      </p:pic>
      <p:grpSp>
        <p:nvGrpSpPr>
          <p:cNvPr id="4" name="Grupo 7">
            <a:extLst>
              <a:ext uri="{FF2B5EF4-FFF2-40B4-BE49-F238E27FC236}">
                <a16:creationId xmlns:a16="http://schemas.microsoft.com/office/drawing/2014/main" id="{657CA423-17A2-44C3-9661-822926A03801}"/>
              </a:ext>
            </a:extLst>
          </p:cNvPr>
          <p:cNvGrpSpPr/>
          <p:nvPr/>
        </p:nvGrpSpPr>
        <p:grpSpPr>
          <a:xfrm>
            <a:off x="325737" y="6046773"/>
            <a:ext cx="11524019" cy="611387"/>
            <a:chOff x="325737" y="6046773"/>
            <a:chExt cx="11524019" cy="611387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159BAE71-A273-4CA6-9BF9-484E5224869D}"/>
                </a:ext>
              </a:extLst>
            </p:cNvPr>
            <p:cNvSpPr/>
            <p:nvPr/>
          </p:nvSpPr>
          <p:spPr>
            <a:xfrm>
              <a:off x="2049390" y="6551620"/>
              <a:ext cx="8576839" cy="63115"/>
            </a:xfrm>
            <a:prstGeom prst="rect">
              <a:avLst/>
            </a:prstGeom>
            <a:solidFill>
              <a:srgbClr val="008A3E"/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6" name="Imagen 25" descr="Imagen 25">
              <a:extLst>
                <a:ext uri="{FF2B5EF4-FFF2-40B4-BE49-F238E27FC236}">
                  <a16:creationId xmlns:a16="http://schemas.microsoft.com/office/drawing/2014/main" id="{2CFBAAF3-2865-4F95-8BD2-435619D33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737" y="6046773"/>
              <a:ext cx="283481" cy="61138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C427A5DA-1B97-4F10-B91C-570AB29F672D}"/>
                </a:ext>
              </a:extLst>
            </p:cNvPr>
            <p:cNvSpPr/>
            <p:nvPr/>
          </p:nvSpPr>
          <p:spPr>
            <a:xfrm>
              <a:off x="88093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18DC7AB4-E668-43AB-8615-18AA7D0A6FA8}"/>
                </a:ext>
              </a:extLst>
            </p:cNvPr>
            <p:cNvSpPr/>
            <p:nvPr/>
          </p:nvSpPr>
          <p:spPr>
            <a:xfrm>
              <a:off x="10626218" y="6533512"/>
              <a:ext cx="1223538" cy="993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</p:grpSp>
      <p:pic>
        <p:nvPicPr>
          <p:cNvPr id="9" name="Imagen 20">
            <a:extLst>
              <a:ext uri="{FF2B5EF4-FFF2-40B4-BE49-F238E27FC236}">
                <a16:creationId xmlns:a16="http://schemas.microsoft.com/office/drawing/2014/main" id="{EC8BDA72-234F-4DED-8558-D49B547487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52" b="2542"/>
          <a:stretch/>
        </p:blipFill>
        <p:spPr>
          <a:xfrm>
            <a:off x="54592" y="3248167"/>
            <a:ext cx="12137408" cy="1774209"/>
          </a:xfrm>
          <a:prstGeom prst="rect">
            <a:avLst/>
          </a:prstGeom>
        </p:spPr>
      </p:pic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A9E3AA05-17EC-4FF9-A0E1-5675A5DD449D}"/>
              </a:ext>
            </a:extLst>
          </p:cNvPr>
          <p:cNvSpPr txBox="1">
            <a:spLocks/>
          </p:cNvSpPr>
          <p:nvPr/>
        </p:nvSpPr>
        <p:spPr>
          <a:xfrm>
            <a:off x="3902299" y="5180520"/>
            <a:ext cx="7947457" cy="11719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2600" b="1" dirty="0">
                <a:solidFill>
                  <a:srgbClr val="008A3E"/>
                </a:solidFill>
              </a:rPr>
              <a:t>HOREB Brasil é a subsidiária responsável pela Produção, Distribuição e Comercialização do Green Plus no Mercosul e Europa e do </a:t>
            </a:r>
            <a:r>
              <a:rPr lang="pt-BR" sz="2600" b="1" dirty="0" err="1">
                <a:solidFill>
                  <a:srgbClr val="008A3E"/>
                </a:solidFill>
              </a:rPr>
              <a:t>AVGreen</a:t>
            </a:r>
            <a:r>
              <a:rPr lang="pt-BR" sz="2600" b="1" dirty="0">
                <a:solidFill>
                  <a:srgbClr val="008A3E"/>
                </a:solidFill>
              </a:rPr>
              <a:t> para o mundo.</a:t>
            </a:r>
            <a:endParaRPr lang="es-MX" sz="2600" b="1" dirty="0">
              <a:solidFill>
                <a:srgbClr val="008A3E"/>
              </a:solidFill>
            </a:endParaRPr>
          </a:p>
        </p:txBody>
      </p:sp>
      <p:sp>
        <p:nvSpPr>
          <p:cNvPr id="11" name="CuadroTexto 14">
            <a:extLst>
              <a:ext uri="{FF2B5EF4-FFF2-40B4-BE49-F238E27FC236}">
                <a16:creationId xmlns:a16="http://schemas.microsoft.com/office/drawing/2014/main" id="{A8C22A50-CEC9-47AC-BFDB-11E3B26D7FEE}"/>
              </a:ext>
            </a:extLst>
          </p:cNvPr>
          <p:cNvSpPr txBox="1"/>
          <p:nvPr/>
        </p:nvSpPr>
        <p:spPr>
          <a:xfrm>
            <a:off x="0" y="45109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rgbClr val="008A3E"/>
                </a:solidFill>
                <a:latin typeface="Arial Black" panose="020B0A04020102020204" pitchFamily="34" charset="0"/>
              </a:rPr>
              <a:t>QUEM SOMOS ?</a:t>
            </a:r>
          </a:p>
        </p:txBody>
      </p:sp>
    </p:spTree>
    <p:extLst>
      <p:ext uri="{BB962C8B-B14F-4D97-AF65-F5344CB8AC3E}">
        <p14:creationId xmlns:p14="http://schemas.microsoft.com/office/powerpoint/2010/main" val="2950802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la de celular com aplicativo aberto&#10;&#10;Descrição gerada automaticamente com confiança média">
            <a:extLst>
              <a:ext uri="{FF2B5EF4-FFF2-40B4-BE49-F238E27FC236}">
                <a16:creationId xmlns:a16="http://schemas.microsoft.com/office/drawing/2014/main" id="{40535E50-CB61-3E2F-5679-F0AD1F46A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614" y="819523"/>
            <a:ext cx="8744771" cy="521895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4CBA313-6EE8-0511-FAA4-86289E4772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80" y="135650"/>
            <a:ext cx="2805887" cy="114866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E5D08696-A060-D51C-625D-A76E2B28B0B3}"/>
              </a:ext>
            </a:extLst>
          </p:cNvPr>
          <p:cNvSpPr/>
          <p:nvPr/>
        </p:nvSpPr>
        <p:spPr>
          <a:xfrm>
            <a:off x="10468385" y="248315"/>
            <a:ext cx="1309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50" dirty="0">
                <a:ln w="0"/>
                <a:solidFill>
                  <a:srgbClr val="468BC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ESG</a:t>
            </a:r>
          </a:p>
        </p:txBody>
      </p:sp>
    </p:spTree>
    <p:extLst>
      <p:ext uri="{BB962C8B-B14F-4D97-AF65-F5344CB8AC3E}">
        <p14:creationId xmlns:p14="http://schemas.microsoft.com/office/powerpoint/2010/main" val="34021926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la de celular com aplicativo aberto&#10;&#10;Descrição gerada automaticamente com confiança média">
            <a:extLst>
              <a:ext uri="{FF2B5EF4-FFF2-40B4-BE49-F238E27FC236}">
                <a16:creationId xmlns:a16="http://schemas.microsoft.com/office/drawing/2014/main" id="{40535E50-CB61-3E2F-5679-F0AD1F46A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614" y="819523"/>
            <a:ext cx="8744771" cy="521895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16DE14D-DB4F-930E-8C1E-9D4F12F04D93}"/>
              </a:ext>
            </a:extLst>
          </p:cNvPr>
          <p:cNvSpPr/>
          <p:nvPr/>
        </p:nvSpPr>
        <p:spPr>
          <a:xfrm>
            <a:off x="1608944" y="1499016"/>
            <a:ext cx="8974112" cy="157396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3F357C9-4054-BC9D-5754-AF9540884B32}"/>
              </a:ext>
            </a:extLst>
          </p:cNvPr>
          <p:cNvSpPr/>
          <p:nvPr/>
        </p:nvSpPr>
        <p:spPr>
          <a:xfrm>
            <a:off x="3130062" y="3072984"/>
            <a:ext cx="1521119" cy="157396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FF8B763-B376-C2F8-671F-81B52DDEF935}"/>
              </a:ext>
            </a:extLst>
          </p:cNvPr>
          <p:cNvSpPr/>
          <p:nvPr/>
        </p:nvSpPr>
        <p:spPr>
          <a:xfrm>
            <a:off x="6095999" y="3097523"/>
            <a:ext cx="1521119" cy="157396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8EB545E-C3D6-53A2-B7D9-66AD18E2CE15}"/>
              </a:ext>
            </a:extLst>
          </p:cNvPr>
          <p:cNvSpPr/>
          <p:nvPr/>
        </p:nvSpPr>
        <p:spPr>
          <a:xfrm>
            <a:off x="6114964" y="4605800"/>
            <a:ext cx="1521119" cy="157396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8F2453F-475D-4D3B-5B96-35A4A97E3C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80" y="135650"/>
            <a:ext cx="2805887" cy="1148660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A37B3B45-6F40-3797-C013-46D61A39A81A}"/>
              </a:ext>
            </a:extLst>
          </p:cNvPr>
          <p:cNvSpPr/>
          <p:nvPr/>
        </p:nvSpPr>
        <p:spPr>
          <a:xfrm>
            <a:off x="10468385" y="248315"/>
            <a:ext cx="1309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50" dirty="0">
                <a:ln w="0"/>
                <a:solidFill>
                  <a:srgbClr val="468BC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ESG</a:t>
            </a:r>
          </a:p>
        </p:txBody>
      </p:sp>
    </p:spTree>
    <p:extLst>
      <p:ext uri="{BB962C8B-B14F-4D97-AF65-F5344CB8AC3E}">
        <p14:creationId xmlns:p14="http://schemas.microsoft.com/office/powerpoint/2010/main" val="21712847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de">
            <a:extLst>
              <a:ext uri="{FF2B5EF4-FFF2-40B4-BE49-F238E27FC236}">
                <a16:creationId xmlns:a16="http://schemas.microsoft.com/office/drawing/2014/main" id="{59324B8F-3A0C-4CA8-CA6E-E4CA04DC81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97" t="62571" r="13555"/>
          <a:stretch/>
        </p:blipFill>
        <p:spPr>
          <a:xfrm>
            <a:off x="0" y="-208344"/>
            <a:ext cx="12192000" cy="7482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3974AFE-3361-4658-8EF8-B86EE5C1ECC1}"/>
              </a:ext>
            </a:extLst>
          </p:cNvPr>
          <p:cNvSpPr txBox="1"/>
          <p:nvPr/>
        </p:nvSpPr>
        <p:spPr>
          <a:xfrm>
            <a:off x="293853" y="5629755"/>
            <a:ext cx="13152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DUQUE DE CAXIAS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E42E0F3-E589-4D32-AFF6-02159DDC71C1}"/>
              </a:ext>
            </a:extLst>
          </p:cNvPr>
          <p:cNvSpPr txBox="1"/>
          <p:nvPr/>
        </p:nvSpPr>
        <p:spPr>
          <a:xfrm>
            <a:off x="92598" y="5195601"/>
            <a:ext cx="5222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RIO DE JANEIRO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8AED3ABC-FD3C-45AB-A780-5133D4D4B2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6000"/>
            </a:blip>
            <a:srcRect/>
            <a:stretch>
              <a:fillRect/>
            </a:stretch>
          </a:blip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F371B02-92AB-4975-9DA0-9DA026963DB9}"/>
              </a:ext>
            </a:extLst>
          </p:cNvPr>
          <p:cNvSpPr txBox="1"/>
          <p:nvPr/>
        </p:nvSpPr>
        <p:spPr>
          <a:xfrm>
            <a:off x="4137049" y="4988189"/>
            <a:ext cx="3917898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6600" b="1" i="0" u="none" strike="noStrike" cap="none" spc="0" normalizeH="0" baseline="0" dirty="0">
                <a:ln>
                  <a:noFill/>
                </a:ln>
                <a:solidFill>
                  <a:srgbClr val="2C8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A  ORIGEM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869BDA7-972F-40A1-A6DB-98876C064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48" y="1262008"/>
            <a:ext cx="5524500" cy="296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843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2F7C1CD-A320-4874-83B9-76BFDB159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C40A410-D6C4-42C4-8BDB-CF6F2724C34B}"/>
              </a:ext>
            </a:extLst>
          </p:cNvPr>
          <p:cNvSpPr txBox="1"/>
          <p:nvPr/>
        </p:nvSpPr>
        <p:spPr>
          <a:xfrm>
            <a:off x="667918" y="320610"/>
            <a:ext cx="8328560" cy="2123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Bolso do Usuário e o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Meio Ambiente</a:t>
            </a:r>
            <a:endParaRPr kumimoji="0" lang="pt-BR" sz="6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sym typeface="Calibri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5EE4ED1-76C6-4903-BC82-0A4831883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131" y="3076554"/>
            <a:ext cx="2798067" cy="278742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903F4AF-FCD7-41F6-805A-326E112AE55C}"/>
              </a:ext>
            </a:extLst>
          </p:cNvPr>
          <p:cNvSpPr txBox="1"/>
          <p:nvPr/>
        </p:nvSpPr>
        <p:spPr>
          <a:xfrm>
            <a:off x="5760402" y="2764875"/>
            <a:ext cx="4894928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</a:rPr>
              <a:t> </a:t>
            </a:r>
            <a:r>
              <a:rPr lang="pt-BR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Agradecem pela</a:t>
            </a:r>
            <a:endParaRPr kumimoji="0" lang="pt-BR" sz="5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sym typeface="Calibri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AC156A4-FF95-4636-9B84-5492D55DEE1E}"/>
              </a:ext>
            </a:extLst>
          </p:cNvPr>
          <p:cNvSpPr txBox="1"/>
          <p:nvPr/>
        </p:nvSpPr>
        <p:spPr>
          <a:xfrm>
            <a:off x="7619600" y="3870104"/>
            <a:ext cx="4454102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3600" dirty="0">
                <a:solidFill>
                  <a:schemeClr val="bg1"/>
                </a:solidFill>
              </a:rPr>
              <a:t> </a:t>
            </a:r>
            <a:r>
              <a:rPr lang="pt-BR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ATENÇÃO !</a:t>
            </a:r>
            <a:endParaRPr kumimoji="0" lang="pt-BR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45585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build="p"/>
      <p:bldP spid="8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7C2EC2D-24B8-6F7B-D1F9-7F6CA7D99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1" y="0"/>
            <a:ext cx="12192000" cy="68580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81504" y="4918737"/>
            <a:ext cx="275875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60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WILSON JOSÉ ROMÃO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584334" y="5239338"/>
            <a:ext cx="2955925" cy="1114344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10"/>
              </a:spcBef>
            </a:pPr>
            <a:r>
              <a:rPr lang="pt-BR" sz="1200" spc="-40" dirty="0">
                <a:solidFill>
                  <a:srgbClr val="FFFFFF"/>
                </a:solidFill>
                <a:latin typeface="Arial"/>
                <a:cs typeface="Arial"/>
              </a:rPr>
              <a:t>DIRETOR GERAL </a:t>
            </a: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HOREB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Arial"/>
                <a:cs typeface="Arial"/>
              </a:rPr>
              <a:t>MERCOSUR</a:t>
            </a:r>
            <a:endParaRPr sz="1200" dirty="0">
              <a:latin typeface="Arial"/>
              <a:cs typeface="Arial"/>
            </a:endParaRPr>
          </a:p>
          <a:p>
            <a:pPr marL="238760" marR="233045" algn="ctr">
              <a:lnSpc>
                <a:spcPct val="113100"/>
              </a:lnSpc>
              <a:spcBef>
                <a:spcPts val="490"/>
              </a:spcBef>
            </a:pPr>
            <a:r>
              <a:rPr sz="1400" u="sng" spc="-1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wjromao@horeb-mercosur.com </a:t>
            </a:r>
            <a:r>
              <a:rPr sz="1400" spc="-375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sz="1400" u="sng" spc="1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www.horeb-latam.com</a:t>
            </a:r>
            <a:endParaRPr lang="pt-BR" sz="1400" u="sng" spc="10" dirty="0">
              <a:solidFill>
                <a:schemeClr val="bg1">
                  <a:lumMod val="95000"/>
                </a:schemeClr>
              </a:solidFill>
              <a:uFill>
                <a:solidFill>
                  <a:srgbClr val="0000FF"/>
                </a:solidFill>
              </a:uFill>
              <a:latin typeface="Arial"/>
              <a:cs typeface="Arial"/>
            </a:endParaRPr>
          </a:p>
          <a:p>
            <a:pPr marL="238760" marR="233045" algn="ctr">
              <a:lnSpc>
                <a:spcPct val="113100"/>
              </a:lnSpc>
              <a:spcBef>
                <a:spcPts val="490"/>
              </a:spcBef>
            </a:pPr>
            <a:r>
              <a:rPr lang="pt-BR" sz="1400" u="sng" spc="1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+55 (021) 99127-6505 </a:t>
            </a:r>
            <a:endParaRPr sz="14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34726" y="1814738"/>
            <a:ext cx="3451954" cy="1308755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074F3A5B-EF1B-4C0A-8565-2CDAF2EAB522}"/>
              </a:ext>
            </a:extLst>
          </p:cNvPr>
          <p:cNvSpPr txBox="1"/>
          <p:nvPr/>
        </p:nvSpPr>
        <p:spPr>
          <a:xfrm>
            <a:off x="1584334" y="3480523"/>
            <a:ext cx="33318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Brush Script MT" panose="03060802040406070304" pitchFamily="66" charset="0"/>
              </a:rPr>
              <a:t>Obrigado</a:t>
            </a:r>
            <a:r>
              <a:rPr lang="pt-BR" sz="8000" b="1" dirty="0">
                <a:solidFill>
                  <a:schemeClr val="bg1"/>
                </a:solidFill>
                <a:latin typeface="Brush Script MT" panose="03060802040406070304" pitchFamily="66" charset="0"/>
              </a:rPr>
              <a:t> !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5366A63F-8589-46E3-8B51-18364E324A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57" y="5799774"/>
            <a:ext cx="1751746" cy="1168654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39E9101F-E4C2-DBBA-AF38-1B51AE80D827}"/>
              </a:ext>
            </a:extLst>
          </p:cNvPr>
          <p:cNvSpPr/>
          <p:nvPr/>
        </p:nvSpPr>
        <p:spPr>
          <a:xfrm>
            <a:off x="687869" y="1133116"/>
            <a:ext cx="108141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DOWNLOAD DA APRESENTAÇÃO COMPLETA</a:t>
            </a:r>
          </a:p>
        </p:txBody>
      </p:sp>
      <p:pic>
        <p:nvPicPr>
          <p:cNvPr id="8" name="Imagem 7" descr="Código QR&#10;&#10;O conteúdo gerado por IA pode estar incorreto.">
            <a:extLst>
              <a:ext uri="{FF2B5EF4-FFF2-40B4-BE49-F238E27FC236}">
                <a16:creationId xmlns:a16="http://schemas.microsoft.com/office/drawing/2014/main" id="{07963C64-AC54-EE0E-638B-F1CE201B0D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550" y="2955851"/>
            <a:ext cx="3288306" cy="328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2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3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759" y="1717157"/>
            <a:ext cx="2175259" cy="3495975"/>
          </a:xfrm>
          <a:prstGeom prst="rect">
            <a:avLst/>
          </a:prstGeom>
          <a:ln w="12700">
            <a:miter lim="400000"/>
          </a:ln>
        </p:spPr>
      </p:pic>
      <p:sp>
        <p:nvSpPr>
          <p:cNvPr id="944" name="object 3"/>
          <p:cNvSpPr txBox="1"/>
          <p:nvPr/>
        </p:nvSpPr>
        <p:spPr>
          <a:xfrm>
            <a:off x="9390901" y="5259361"/>
            <a:ext cx="2197102" cy="707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12700" algn="just">
              <a:lnSpc>
                <a:spcPts val="1400"/>
              </a:lnSpc>
              <a:spcBef>
                <a:spcPts val="100"/>
              </a:spcBef>
              <a:defRPr sz="1200" i="1" spc="5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Sem o catalisador na saliva, o pão levaria até duas semanas para se converter em amido e açúcar digestíveis.</a:t>
            </a:r>
          </a:p>
        </p:txBody>
      </p:sp>
      <p:grpSp>
        <p:nvGrpSpPr>
          <p:cNvPr id="949" name="object 4"/>
          <p:cNvGrpSpPr/>
          <p:nvPr/>
        </p:nvGrpSpPr>
        <p:grpSpPr>
          <a:xfrm>
            <a:off x="880920" y="6533515"/>
            <a:ext cx="10968829" cy="99318"/>
            <a:chOff x="0" y="0"/>
            <a:chExt cx="10968828" cy="99316"/>
          </a:xfrm>
        </p:grpSpPr>
        <p:sp>
          <p:nvSpPr>
            <p:cNvPr id="945" name="object 5"/>
            <p:cNvSpPr/>
            <p:nvPr/>
          </p:nvSpPr>
          <p:spPr>
            <a:xfrm>
              <a:off x="1223552" y="18105"/>
              <a:ext cx="8521759" cy="63118"/>
            </a:xfrm>
            <a:prstGeom prst="rect">
              <a:avLst/>
            </a:prstGeom>
            <a:solidFill>
              <a:srgbClr val="008A3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grpSp>
          <p:nvGrpSpPr>
            <p:cNvPr id="948" name="object 6"/>
            <p:cNvGrpSpPr/>
            <p:nvPr/>
          </p:nvGrpSpPr>
          <p:grpSpPr>
            <a:xfrm>
              <a:off x="-1" y="0"/>
              <a:ext cx="10968829" cy="99318"/>
              <a:chOff x="0" y="0"/>
              <a:chExt cx="10968827" cy="99316"/>
            </a:xfrm>
          </p:grpSpPr>
          <p:sp>
            <p:nvSpPr>
              <p:cNvPr id="946" name="Rectángulo"/>
              <p:cNvSpPr/>
              <p:nvPr/>
            </p:nvSpPr>
            <p:spPr>
              <a:xfrm>
                <a:off x="0" y="0"/>
                <a:ext cx="1223545" cy="99318"/>
              </a:xfrm>
              <a:prstGeom prst="rect">
                <a:avLst/>
              </a:prstGeom>
              <a:solidFill>
                <a:srgbClr val="E2F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947" name="Rectángulo"/>
              <p:cNvSpPr/>
              <p:nvPr/>
            </p:nvSpPr>
            <p:spPr>
              <a:xfrm>
                <a:off x="9745296" y="0"/>
                <a:ext cx="1223533" cy="99318"/>
              </a:xfrm>
              <a:prstGeom prst="rect">
                <a:avLst/>
              </a:prstGeom>
              <a:solidFill>
                <a:srgbClr val="E2F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</p:grpSp>
      </p:grpSp>
      <p:pic>
        <p:nvPicPr>
          <p:cNvPr id="950" name="object 7" descr="object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32" y="6046770"/>
            <a:ext cx="283486" cy="611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952" name="object 10" descr="object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300" y="1739900"/>
            <a:ext cx="1219200" cy="2032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7" name="object 11"/>
          <p:cNvGrpSpPr/>
          <p:nvPr/>
        </p:nvGrpSpPr>
        <p:grpSpPr>
          <a:xfrm>
            <a:off x="749298" y="1739899"/>
            <a:ext cx="7467603" cy="1003303"/>
            <a:chOff x="0" y="0"/>
            <a:chExt cx="7467602" cy="1003302"/>
          </a:xfrm>
        </p:grpSpPr>
        <p:pic>
          <p:nvPicPr>
            <p:cNvPr id="953" name="object 12" descr="object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08100" y="-1"/>
              <a:ext cx="6159502" cy="25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4" name="object 13" descr="object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253999"/>
              <a:ext cx="7467601" cy="241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5" name="object 14" descr="object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" y="508000"/>
              <a:ext cx="7454902" cy="241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6" name="object 15" descr="object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" y="762000"/>
              <a:ext cx="2235202" cy="241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61" name="object 16"/>
          <p:cNvGrpSpPr/>
          <p:nvPr/>
        </p:nvGrpSpPr>
        <p:grpSpPr>
          <a:xfrm>
            <a:off x="749298" y="3009898"/>
            <a:ext cx="7467602" cy="762004"/>
            <a:chOff x="-1" y="0"/>
            <a:chExt cx="7467601" cy="762002"/>
          </a:xfrm>
        </p:grpSpPr>
        <p:pic>
          <p:nvPicPr>
            <p:cNvPr id="958" name="object 17" descr="object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2" y="-1"/>
              <a:ext cx="3568703" cy="241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9" name="object 18" descr="object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254000"/>
              <a:ext cx="7467601" cy="254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0" name="object 19" descr="object 1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" y="508000"/>
              <a:ext cx="6680202" cy="254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65" name="object 20"/>
          <p:cNvGrpSpPr/>
          <p:nvPr/>
        </p:nvGrpSpPr>
        <p:grpSpPr>
          <a:xfrm>
            <a:off x="749298" y="4025897"/>
            <a:ext cx="7467602" cy="762004"/>
            <a:chOff x="-1" y="0"/>
            <a:chExt cx="7467601" cy="762002"/>
          </a:xfrm>
        </p:grpSpPr>
        <p:pic>
          <p:nvPicPr>
            <p:cNvPr id="962" name="object 21" descr="object 2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2" y="-1"/>
              <a:ext cx="2578103" cy="241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3" name="object 22" descr="object 2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254000"/>
              <a:ext cx="7467601" cy="254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4" name="object 23" descr="object 2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2" y="508000"/>
              <a:ext cx="3581403" cy="254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66" name="object 24"/>
          <p:cNvSpPr txBox="1"/>
          <p:nvPr/>
        </p:nvSpPr>
        <p:spPr>
          <a:xfrm>
            <a:off x="697398" y="1544861"/>
            <a:ext cx="8285237" cy="325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 algn="just">
              <a:lnSpc>
                <a:spcPts val="2000"/>
              </a:lnSpc>
              <a:spcBef>
                <a:spcPts val="200"/>
              </a:spcBef>
              <a:defRPr sz="1700" b="1" spc="-5">
                <a:solidFill>
                  <a:srgbClr val="00905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Green Plus:</a:t>
            </a:r>
          </a:p>
          <a:p>
            <a:pPr marR="5080" indent="12700" algn="just">
              <a:lnSpc>
                <a:spcPts val="2000"/>
              </a:lnSpc>
              <a:spcBef>
                <a:spcPts val="200"/>
              </a:spcBef>
              <a:defRPr sz="1700" b="1" spc="-5">
                <a:solidFill>
                  <a:srgbClr val="00905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Catalisador</a:t>
            </a:r>
            <a:r>
              <a:rPr dirty="0"/>
              <a:t> </a:t>
            </a:r>
            <a:r>
              <a:rPr dirty="0" err="1"/>
              <a:t>homogêneo</a:t>
            </a:r>
            <a:r>
              <a:rPr dirty="0"/>
              <a:t> que </a:t>
            </a:r>
            <a:r>
              <a:rPr dirty="0" err="1"/>
              <a:t>reduz</a:t>
            </a:r>
            <a:r>
              <a:rPr dirty="0"/>
              <a:t> a </a:t>
            </a:r>
            <a:r>
              <a:rPr dirty="0" err="1"/>
              <a:t>energia</a:t>
            </a:r>
            <a:r>
              <a:rPr dirty="0"/>
              <a:t> de </a:t>
            </a:r>
            <a:r>
              <a:rPr dirty="0" err="1"/>
              <a:t>ativação</a:t>
            </a:r>
            <a:r>
              <a:rPr dirty="0"/>
              <a:t> </a:t>
            </a:r>
            <a:r>
              <a:rPr dirty="0" err="1"/>
              <a:t>necessária</a:t>
            </a:r>
            <a:r>
              <a:rPr dirty="0"/>
              <a:t> para que a </a:t>
            </a:r>
            <a:r>
              <a:rPr dirty="0" err="1"/>
              <a:t>reação</a:t>
            </a:r>
            <a:r>
              <a:rPr dirty="0"/>
              <a:t> de </a:t>
            </a:r>
            <a:r>
              <a:rPr dirty="0" err="1"/>
              <a:t>combustão</a:t>
            </a:r>
            <a:r>
              <a:rPr dirty="0"/>
              <a:t> </a:t>
            </a:r>
            <a:r>
              <a:rPr dirty="0" err="1"/>
              <a:t>ocorra</a:t>
            </a:r>
            <a:r>
              <a:rPr dirty="0"/>
              <a:t>. O </a:t>
            </a:r>
            <a:r>
              <a:rPr dirty="0" err="1"/>
              <a:t>resultado</a:t>
            </a:r>
            <a:r>
              <a:rPr dirty="0"/>
              <a:t> </a:t>
            </a:r>
            <a:r>
              <a:rPr dirty="0" err="1"/>
              <a:t>disso</a:t>
            </a:r>
            <a:r>
              <a:rPr dirty="0"/>
              <a:t> é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reação</a:t>
            </a:r>
            <a:r>
              <a:rPr dirty="0"/>
              <a:t> </a:t>
            </a:r>
            <a:r>
              <a:rPr dirty="0" err="1"/>
              <a:t>mais</a:t>
            </a:r>
            <a:r>
              <a:rPr dirty="0"/>
              <a:t> </a:t>
            </a:r>
            <a:r>
              <a:rPr dirty="0" err="1"/>
              <a:t>completa</a:t>
            </a:r>
            <a:r>
              <a:rPr dirty="0"/>
              <a:t>, que por </a:t>
            </a:r>
            <a:r>
              <a:rPr dirty="0" err="1"/>
              <a:t>sua</a:t>
            </a:r>
            <a:r>
              <a:rPr dirty="0"/>
              <a:t> </a:t>
            </a:r>
            <a:r>
              <a:rPr dirty="0" err="1"/>
              <a:t>vez</a:t>
            </a:r>
            <a:r>
              <a:rPr dirty="0"/>
              <a:t> </a:t>
            </a:r>
            <a:r>
              <a:rPr dirty="0" err="1"/>
              <a:t>resulta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menos</a:t>
            </a:r>
            <a:r>
              <a:rPr dirty="0"/>
              <a:t> </a:t>
            </a:r>
            <a:r>
              <a:rPr dirty="0" err="1"/>
              <a:t>emissões</a:t>
            </a:r>
            <a:r>
              <a:rPr dirty="0"/>
              <a:t> de </a:t>
            </a:r>
            <a:r>
              <a:rPr dirty="0" err="1"/>
              <a:t>carbono</a:t>
            </a:r>
            <a:r>
              <a:rPr dirty="0"/>
              <a:t> e </a:t>
            </a:r>
            <a:r>
              <a:rPr dirty="0" err="1"/>
              <a:t>melhor</a:t>
            </a:r>
            <a:r>
              <a:rPr dirty="0"/>
              <a:t> </a:t>
            </a:r>
            <a:r>
              <a:rPr dirty="0" err="1"/>
              <a:t>desempenho</a:t>
            </a:r>
            <a:r>
              <a:rPr dirty="0"/>
              <a:t>.</a:t>
            </a:r>
          </a:p>
          <a:p>
            <a:pPr marR="5080" indent="12700" algn="just">
              <a:lnSpc>
                <a:spcPts val="2000"/>
              </a:lnSpc>
              <a:spcBef>
                <a:spcPts val="200"/>
              </a:spcBef>
              <a:defRPr sz="1700" b="1" spc="-5">
                <a:solidFill>
                  <a:srgbClr val="009051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R="5080" indent="12700" algn="just">
              <a:lnSpc>
                <a:spcPts val="2000"/>
              </a:lnSpc>
              <a:spcBef>
                <a:spcPts val="200"/>
              </a:spcBef>
              <a:defRPr sz="1700" b="1" spc="-5">
                <a:solidFill>
                  <a:srgbClr val="00905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Energia</a:t>
            </a:r>
            <a:r>
              <a:rPr dirty="0"/>
              <a:t> de </a:t>
            </a:r>
            <a:r>
              <a:rPr dirty="0" err="1"/>
              <a:t>Ativação</a:t>
            </a:r>
            <a:r>
              <a:rPr dirty="0"/>
              <a:t> (n) QUÍMICA:</a:t>
            </a:r>
          </a:p>
          <a:p>
            <a:pPr marR="5080" indent="12700" algn="just">
              <a:lnSpc>
                <a:spcPts val="2000"/>
              </a:lnSpc>
              <a:spcBef>
                <a:spcPts val="200"/>
              </a:spcBef>
              <a:defRPr sz="1700" b="1" spc="-5">
                <a:solidFill>
                  <a:srgbClr val="00905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A </a:t>
            </a:r>
            <a:r>
              <a:rPr dirty="0" err="1"/>
              <a:t>mínima</a:t>
            </a:r>
            <a:r>
              <a:rPr dirty="0"/>
              <a:t> </a:t>
            </a:r>
            <a:r>
              <a:rPr dirty="0" err="1"/>
              <a:t>quantidade</a:t>
            </a:r>
            <a:r>
              <a:rPr dirty="0"/>
              <a:t> de </a:t>
            </a:r>
            <a:r>
              <a:rPr dirty="0" err="1"/>
              <a:t>energia</a:t>
            </a:r>
            <a:r>
              <a:rPr dirty="0"/>
              <a:t> </a:t>
            </a:r>
            <a:r>
              <a:rPr dirty="0" err="1"/>
              <a:t>necessária</a:t>
            </a:r>
            <a:r>
              <a:rPr dirty="0"/>
              <a:t> para </a:t>
            </a:r>
            <a:r>
              <a:rPr dirty="0" err="1"/>
              <a:t>iniciar</a:t>
            </a:r>
            <a:r>
              <a:rPr dirty="0"/>
              <a:t>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reação</a:t>
            </a:r>
            <a:r>
              <a:rPr dirty="0"/>
              <a:t>. </a:t>
            </a:r>
            <a:r>
              <a:rPr dirty="0" err="1"/>
              <a:t>Conceito</a:t>
            </a:r>
            <a:r>
              <a:rPr dirty="0"/>
              <a:t> </a:t>
            </a:r>
            <a:r>
              <a:rPr dirty="0" err="1"/>
              <a:t>formulado</a:t>
            </a:r>
            <a:r>
              <a:rPr dirty="0"/>
              <a:t> </a:t>
            </a:r>
            <a:r>
              <a:rPr dirty="0" err="1"/>
              <a:t>pelo</a:t>
            </a:r>
            <a:r>
              <a:rPr dirty="0"/>
              <a:t> </a:t>
            </a:r>
            <a:r>
              <a:rPr dirty="0" err="1"/>
              <a:t>químico</a:t>
            </a:r>
            <a:r>
              <a:rPr dirty="0"/>
              <a:t> </a:t>
            </a:r>
            <a:r>
              <a:rPr dirty="0" err="1"/>
              <a:t>vencedor</a:t>
            </a:r>
            <a:r>
              <a:rPr dirty="0"/>
              <a:t> do </a:t>
            </a:r>
            <a:r>
              <a:rPr dirty="0" err="1"/>
              <a:t>Prêmio</a:t>
            </a:r>
            <a:r>
              <a:rPr dirty="0"/>
              <a:t> Nobel Svante Arrhenius </a:t>
            </a:r>
            <a:r>
              <a:rPr dirty="0" err="1"/>
              <a:t>em</a:t>
            </a:r>
            <a:r>
              <a:rPr dirty="0"/>
              <a:t> 1889.</a:t>
            </a:r>
          </a:p>
          <a:p>
            <a:pPr marR="5080" indent="12700" algn="just">
              <a:lnSpc>
                <a:spcPts val="2000"/>
              </a:lnSpc>
              <a:spcBef>
                <a:spcPts val="200"/>
              </a:spcBef>
              <a:defRPr sz="1700" b="1" spc="-5">
                <a:solidFill>
                  <a:srgbClr val="009051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R="5080" indent="12700" algn="just">
              <a:lnSpc>
                <a:spcPts val="2000"/>
              </a:lnSpc>
              <a:spcBef>
                <a:spcPts val="200"/>
              </a:spcBef>
              <a:defRPr sz="1700" b="1" spc="-5">
                <a:solidFill>
                  <a:srgbClr val="00905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Catalisador</a:t>
            </a:r>
            <a:r>
              <a:rPr dirty="0"/>
              <a:t> (n) QUÍMICA:</a:t>
            </a:r>
          </a:p>
          <a:p>
            <a:pPr marR="5080" indent="12700" algn="just">
              <a:lnSpc>
                <a:spcPts val="2000"/>
              </a:lnSpc>
              <a:spcBef>
                <a:spcPts val="200"/>
              </a:spcBef>
              <a:defRPr sz="1700" b="1" spc="-5">
                <a:solidFill>
                  <a:srgbClr val="00905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Substância</a:t>
            </a:r>
            <a:r>
              <a:rPr dirty="0"/>
              <a:t> que </a:t>
            </a:r>
            <a:r>
              <a:rPr dirty="0" err="1"/>
              <a:t>pode</a:t>
            </a:r>
            <a:r>
              <a:rPr dirty="0"/>
              <a:t> </a:t>
            </a:r>
            <a:r>
              <a:rPr dirty="0" err="1"/>
              <a:t>causar</a:t>
            </a:r>
            <a:r>
              <a:rPr dirty="0"/>
              <a:t>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mudança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taxa de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reação</a:t>
            </a:r>
            <a:r>
              <a:rPr dirty="0"/>
              <a:t> </a:t>
            </a:r>
            <a:r>
              <a:rPr dirty="0" err="1"/>
              <a:t>química</a:t>
            </a:r>
            <a:r>
              <a:rPr dirty="0"/>
              <a:t> </a:t>
            </a:r>
            <a:r>
              <a:rPr dirty="0" err="1"/>
              <a:t>sem</a:t>
            </a:r>
            <a:r>
              <a:rPr dirty="0"/>
              <a:t> ser </a:t>
            </a:r>
            <a:r>
              <a:rPr dirty="0" err="1"/>
              <a:t>consumida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reação</a:t>
            </a:r>
            <a:r>
              <a:rPr dirty="0"/>
              <a:t>.</a:t>
            </a:r>
          </a:p>
        </p:txBody>
      </p:sp>
      <p:grpSp>
        <p:nvGrpSpPr>
          <p:cNvPr id="971" name="object 25"/>
          <p:cNvGrpSpPr/>
          <p:nvPr/>
        </p:nvGrpSpPr>
        <p:grpSpPr>
          <a:xfrm>
            <a:off x="749298" y="5041898"/>
            <a:ext cx="7467602" cy="1003304"/>
            <a:chOff x="-1" y="-1"/>
            <a:chExt cx="7467601" cy="1003302"/>
          </a:xfrm>
        </p:grpSpPr>
        <p:pic>
          <p:nvPicPr>
            <p:cNvPr id="967" name="object 26" descr="object 2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1" y="-2"/>
              <a:ext cx="2044702" cy="241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8" name="object 27" descr="object 2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0" y="253999"/>
              <a:ext cx="7467601" cy="241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9" name="object 28" descr="object 28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0" y="508000"/>
              <a:ext cx="7467601" cy="254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0" name="object 29" descr="object 29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-2" y="762000"/>
              <a:ext cx="3225803" cy="241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72" name="object 30"/>
          <p:cNvSpPr txBox="1"/>
          <p:nvPr/>
        </p:nvSpPr>
        <p:spPr>
          <a:xfrm>
            <a:off x="697397" y="5009515"/>
            <a:ext cx="8285237" cy="1023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just">
              <a:lnSpc>
                <a:spcPts val="2000"/>
              </a:lnSpc>
              <a:spcBef>
                <a:spcPts val="100"/>
              </a:spcBef>
              <a:defRPr sz="1700" b="1" spc="-5">
                <a:solidFill>
                  <a:srgbClr val="00905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Catalisadores na natureza:</a:t>
            </a:r>
          </a:p>
          <a:p>
            <a:pPr indent="12700" algn="just">
              <a:lnSpc>
                <a:spcPts val="2000"/>
              </a:lnSpc>
              <a:spcBef>
                <a:spcPts val="100"/>
              </a:spcBef>
              <a:defRPr sz="1700" b="1" spc="-5">
                <a:solidFill>
                  <a:srgbClr val="00905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O corpo humano produz uma enzima na saliva chamada ptialina para facilitar a hidrólise do amido em açúcares simples instantaneamente. Sem ptialina, essa reação duraria semanas.</a:t>
            </a:r>
          </a:p>
        </p:txBody>
      </p:sp>
      <p:pic>
        <p:nvPicPr>
          <p:cNvPr id="973" name="Imagem 32" descr="Imagem 3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9216" y="365655"/>
            <a:ext cx="1633443" cy="1089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4" name="Imagem 33" descr="Imagem 3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81021" y="549607"/>
            <a:ext cx="892808" cy="793780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object 9">
            <a:extLst>
              <a:ext uri="{FF2B5EF4-FFF2-40B4-BE49-F238E27FC236}">
                <a16:creationId xmlns:a16="http://schemas.microsoft.com/office/drawing/2014/main" id="{41AC2CA9-F070-435D-9039-E2BAC167AD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66783" y="822566"/>
            <a:ext cx="6696635" cy="1089731"/>
          </a:xfrm>
          <a:prstGeom prst="rect">
            <a:avLst/>
          </a:prstGeom>
        </p:spPr>
        <p:txBody>
          <a:bodyPr>
            <a:normAutofit/>
          </a:bodyPr>
          <a:lstStyle>
            <a:lvl1pPr marL="3429634" marR="5080" indent="-3417568">
              <a:lnSpc>
                <a:spcPct val="116700"/>
              </a:lnSpc>
              <a:tabLst>
                <a:tab pos="2959100" algn="l"/>
                <a:tab pos="4470400" algn="l"/>
                <a:tab pos="4787900" algn="l"/>
              </a:tabLst>
              <a:defRPr b="1">
                <a:solidFill>
                  <a:srgbClr val="808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sz="2800" dirty="0"/>
              <a:t>O </a:t>
            </a:r>
            <a:r>
              <a:rPr sz="2800" dirty="0" err="1"/>
              <a:t>Catalisador</a:t>
            </a:r>
            <a:r>
              <a:rPr sz="2800" dirty="0"/>
              <a:t> Que </a:t>
            </a:r>
            <a:r>
              <a:rPr sz="2800" dirty="0" err="1"/>
              <a:t>Transforma</a:t>
            </a:r>
            <a:r>
              <a:rPr sz="2800" dirty="0"/>
              <a:t> O </a:t>
            </a:r>
            <a:r>
              <a:rPr sz="2800" dirty="0" err="1"/>
              <a:t>Combustível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1244335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951249"/>
            <a:ext cx="12192000" cy="4907280"/>
            <a:chOff x="0" y="1951249"/>
            <a:chExt cx="12192000" cy="4907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55929" y="1951249"/>
              <a:ext cx="7253112" cy="423890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045217"/>
              <a:ext cx="12192000" cy="81278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26072" y="3575582"/>
            <a:ext cx="2443480" cy="1978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10" algn="ctr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7E39"/>
                </a:solidFill>
                <a:latin typeface="Calibri"/>
                <a:cs typeface="Calibri"/>
              </a:rPr>
              <a:t>Regular</a:t>
            </a:r>
            <a:r>
              <a:rPr sz="2400" b="1" spc="-35" dirty="0">
                <a:solidFill>
                  <a:srgbClr val="007E39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7E39"/>
                </a:solidFill>
                <a:latin typeface="Calibri"/>
                <a:cs typeface="Calibri"/>
              </a:rPr>
              <a:t>Gasoline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050">
              <a:latin typeface="Calibri"/>
              <a:cs typeface="Calibri"/>
            </a:endParaRPr>
          </a:p>
          <a:p>
            <a:pPr marL="12065" marR="5080" algn="ctr">
              <a:lnSpc>
                <a:spcPct val="100699"/>
              </a:lnSpc>
              <a:tabLst>
                <a:tab pos="2278380" algn="l"/>
              </a:tabLst>
            </a:pPr>
            <a:r>
              <a:rPr sz="2400" b="1" spc="-40" dirty="0">
                <a:solidFill>
                  <a:srgbClr val="007E39"/>
                </a:solidFill>
                <a:latin typeface="Calibri"/>
                <a:cs typeface="Calibri"/>
              </a:rPr>
              <a:t>R</a:t>
            </a:r>
            <a:r>
              <a:rPr sz="2400" b="1" dirty="0">
                <a:solidFill>
                  <a:srgbClr val="007E39"/>
                </a:solidFill>
                <a:latin typeface="Calibri"/>
                <a:cs typeface="Calibri"/>
              </a:rPr>
              <a:t>e</a:t>
            </a:r>
            <a:r>
              <a:rPr sz="2400" b="1" spc="-5" dirty="0">
                <a:solidFill>
                  <a:srgbClr val="007E39"/>
                </a:solidFill>
                <a:latin typeface="Calibri"/>
                <a:cs typeface="Calibri"/>
              </a:rPr>
              <a:t>gu</a:t>
            </a:r>
            <a:r>
              <a:rPr sz="2400" b="1" dirty="0">
                <a:solidFill>
                  <a:srgbClr val="007E39"/>
                </a:solidFill>
                <a:latin typeface="Calibri"/>
                <a:cs typeface="Calibri"/>
              </a:rPr>
              <a:t>lar Ga</a:t>
            </a:r>
            <a:r>
              <a:rPr sz="2400" b="1" spc="-5" dirty="0">
                <a:solidFill>
                  <a:srgbClr val="007E39"/>
                </a:solidFill>
                <a:latin typeface="Calibri"/>
                <a:cs typeface="Calibri"/>
              </a:rPr>
              <a:t>s</a:t>
            </a:r>
            <a:r>
              <a:rPr sz="2400" b="1" dirty="0">
                <a:solidFill>
                  <a:srgbClr val="007E39"/>
                </a:solidFill>
                <a:latin typeface="Calibri"/>
                <a:cs typeface="Calibri"/>
              </a:rPr>
              <a:t>oli</a:t>
            </a:r>
            <a:r>
              <a:rPr sz="2400" b="1" spc="-5" dirty="0">
                <a:solidFill>
                  <a:srgbClr val="007E39"/>
                </a:solidFill>
                <a:latin typeface="Calibri"/>
                <a:cs typeface="Calibri"/>
              </a:rPr>
              <a:t>n</a:t>
            </a:r>
            <a:r>
              <a:rPr sz="2400" b="1" dirty="0">
                <a:solidFill>
                  <a:srgbClr val="007E39"/>
                </a:solidFill>
                <a:latin typeface="Calibri"/>
                <a:cs typeface="Calibri"/>
              </a:rPr>
              <a:t>e	+  </a:t>
            </a:r>
            <a:r>
              <a:rPr sz="2400" b="1" spc="-10" dirty="0">
                <a:solidFill>
                  <a:srgbClr val="007E39"/>
                </a:solidFill>
                <a:latin typeface="Calibri"/>
                <a:cs typeface="Calibri"/>
              </a:rPr>
              <a:t>Green</a:t>
            </a:r>
            <a:r>
              <a:rPr sz="2400" b="1" spc="-15" dirty="0">
                <a:solidFill>
                  <a:srgbClr val="007E39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7E39"/>
                </a:solidFill>
                <a:latin typeface="Calibri"/>
                <a:cs typeface="Calibri"/>
              </a:rPr>
              <a:t>Plus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9829" y="1569955"/>
            <a:ext cx="2691915" cy="20744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263572"/>
            <a:ext cx="488646" cy="93575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13001" y="366534"/>
            <a:ext cx="8282305" cy="1069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spc="-140" dirty="0">
                <a:solidFill>
                  <a:srgbClr val="0070C0"/>
                </a:solidFill>
              </a:rPr>
              <a:t>GREEN </a:t>
            </a:r>
            <a:r>
              <a:rPr sz="3400" spc="-225" dirty="0">
                <a:solidFill>
                  <a:srgbClr val="0070C0"/>
                </a:solidFill>
              </a:rPr>
              <a:t>PLUS </a:t>
            </a:r>
            <a:r>
              <a:rPr sz="3400" spc="125" dirty="0">
                <a:solidFill>
                  <a:srgbClr val="0070C0"/>
                </a:solidFill>
              </a:rPr>
              <a:t>INNO</a:t>
            </a:r>
            <a:r>
              <a:rPr sz="3400" spc="-355" dirty="0">
                <a:solidFill>
                  <a:srgbClr val="0070C0"/>
                </a:solidFill>
              </a:rPr>
              <a:t>V</a:t>
            </a:r>
            <a:r>
              <a:rPr sz="3400" spc="-190" dirty="0">
                <a:solidFill>
                  <a:srgbClr val="0070C0"/>
                </a:solidFill>
              </a:rPr>
              <a:t>A</a:t>
            </a:r>
            <a:r>
              <a:rPr sz="3400" spc="45" dirty="0">
                <a:solidFill>
                  <a:srgbClr val="0070C0"/>
                </a:solidFill>
              </a:rPr>
              <a:t>TION</a:t>
            </a:r>
            <a:endParaRPr sz="3400"/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3400" spc="-65" dirty="0"/>
              <a:t>IVD</a:t>
            </a:r>
            <a:r>
              <a:rPr sz="3400" spc="-10" dirty="0"/>
              <a:t> </a:t>
            </a:r>
            <a:r>
              <a:rPr sz="3400" spc="-35" dirty="0"/>
              <a:t>ASTM</a:t>
            </a:r>
            <a:r>
              <a:rPr sz="3400" spc="-5" dirty="0"/>
              <a:t> </a:t>
            </a:r>
            <a:r>
              <a:rPr sz="3400" spc="60" dirty="0"/>
              <a:t>D</a:t>
            </a:r>
            <a:r>
              <a:rPr sz="3400" spc="-5" dirty="0"/>
              <a:t> 6201-04 </a:t>
            </a:r>
            <a:r>
              <a:rPr sz="3400" spc="-10" dirty="0"/>
              <a:t>CARBON</a:t>
            </a:r>
            <a:r>
              <a:rPr sz="3400" spc="-5" dirty="0"/>
              <a:t> </a:t>
            </a:r>
            <a:r>
              <a:rPr sz="3400" spc="-150" dirty="0"/>
              <a:t>DEPOSITS</a:t>
            </a:r>
            <a:endParaRPr sz="3400"/>
          </a:p>
        </p:txBody>
      </p:sp>
      <p:sp>
        <p:nvSpPr>
          <p:cNvPr id="9" name="object 9"/>
          <p:cNvSpPr txBox="1"/>
          <p:nvPr/>
        </p:nvSpPr>
        <p:spPr>
          <a:xfrm>
            <a:off x="483391" y="6030871"/>
            <a:ext cx="165671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5" dirty="0">
                <a:solidFill>
                  <a:srgbClr val="535353"/>
                </a:solidFill>
                <a:latin typeface="Arial"/>
                <a:cs typeface="Arial"/>
              </a:rPr>
              <a:t>Functional</a:t>
            </a:r>
            <a:r>
              <a:rPr sz="1500" spc="-5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535353"/>
                </a:solidFill>
                <a:latin typeface="Arial"/>
                <a:cs typeface="Arial"/>
              </a:rPr>
              <a:t>Benefits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7EE874D3-E4A0-0FE9-96F1-B22939BBA7B8}"/>
              </a:ext>
            </a:extLst>
          </p:cNvPr>
          <p:cNvGrpSpPr/>
          <p:nvPr/>
        </p:nvGrpSpPr>
        <p:grpSpPr>
          <a:xfrm>
            <a:off x="389572" y="6111432"/>
            <a:ext cx="11412856" cy="380034"/>
            <a:chOff x="401062" y="6126133"/>
            <a:chExt cx="11412856" cy="380034"/>
          </a:xfrm>
        </p:grpSpPr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2A1645D5-0A4F-E0C1-048E-C1A5B808187F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12" name="Imagem 11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B1CBAEE0-9D18-2584-A9C5-DA01A1C70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6397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4151</TotalTime>
  <Words>1519</Words>
  <Application>Microsoft Office PowerPoint</Application>
  <PresentationFormat>Widescreen</PresentationFormat>
  <Paragraphs>310</Paragraphs>
  <Slides>71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71</vt:i4>
      </vt:variant>
    </vt:vector>
  </HeadingPairs>
  <TitlesOfParts>
    <vt:vector size="81" baseType="lpstr">
      <vt:lpstr>Arial</vt:lpstr>
      <vt:lpstr>Arial Black</vt:lpstr>
      <vt:lpstr>Brush Script MT</vt:lpstr>
      <vt:lpstr>Calibri</vt:lpstr>
      <vt:lpstr>Calibri Light</vt:lpstr>
      <vt:lpstr>Lucida Sans</vt:lpstr>
      <vt:lpstr>Oswald</vt:lpstr>
      <vt:lpstr>Wingdings</vt:lpstr>
      <vt:lpstr>Tema de Office</vt:lpstr>
      <vt:lpstr>1_Tema de Office</vt:lpstr>
      <vt:lpstr>Apresentação do PowerPoint</vt:lpstr>
      <vt:lpstr>Apresentação do PowerPoint</vt:lpstr>
      <vt:lpstr>Apresentação do PowerPoint</vt:lpstr>
      <vt:lpstr>Apresentação do PowerPoint</vt:lpstr>
      <vt:lpstr> O que é o                                ? </vt:lpstr>
      <vt:lpstr>Apresentação do PowerPoint</vt:lpstr>
      <vt:lpstr>Apresentação do PowerPoint</vt:lpstr>
      <vt:lpstr>O Catalisador Que Transforma O Combustível</vt:lpstr>
      <vt:lpstr>GREEN PLUS INNOVATION IVD ASTM D 6201-04 CARBON DEPOSITS</vt:lpstr>
      <vt:lpstr>GRAVIMETRY FILTER  ANALYSIS COMPARISON</vt:lpstr>
      <vt:lpstr>EMISSIONS REDUCTION  IN TEXAS FUEL</vt:lpstr>
      <vt:lpstr>GreenPlus – Teste de Eficiência de Combustão</vt:lpstr>
      <vt:lpstr>Apresentação do PowerPoint</vt:lpstr>
      <vt:lpstr>Resultados em Combustíveis nas Américas</vt:lpstr>
      <vt:lpstr>MINING COMPANY USER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VEÍCULOS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WILSON JOSÉ ROMÃO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</dc:creator>
  <cp:lastModifiedBy>Lima Souza</cp:lastModifiedBy>
  <cp:revision>308</cp:revision>
  <cp:lastPrinted>2021-01-07T22:13:29Z</cp:lastPrinted>
  <dcterms:modified xsi:type="dcterms:W3CDTF">2025-08-05T22:33:23Z</dcterms:modified>
</cp:coreProperties>
</file>